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22"/>
  </p:notesMasterIdLst>
  <p:sldIdLst>
    <p:sldId id="256" r:id="rId2"/>
    <p:sldId id="292" r:id="rId3"/>
    <p:sldId id="291" r:id="rId4"/>
    <p:sldId id="308" r:id="rId5"/>
    <p:sldId id="295" r:id="rId6"/>
    <p:sldId id="297" r:id="rId7"/>
    <p:sldId id="277" r:id="rId8"/>
    <p:sldId id="284" r:id="rId9"/>
    <p:sldId id="280" r:id="rId10"/>
    <p:sldId id="300" r:id="rId11"/>
    <p:sldId id="305" r:id="rId12"/>
    <p:sldId id="306" r:id="rId13"/>
    <p:sldId id="307" r:id="rId14"/>
    <p:sldId id="263" r:id="rId15"/>
    <p:sldId id="264" r:id="rId16"/>
    <p:sldId id="265" r:id="rId17"/>
    <p:sldId id="301" r:id="rId18"/>
    <p:sldId id="303" r:id="rId19"/>
    <p:sldId id="304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54" autoAdjust="0"/>
  </p:normalViewPr>
  <p:slideViewPr>
    <p:cSldViewPr>
      <p:cViewPr varScale="1">
        <p:scale>
          <a:sx n="53" d="100"/>
          <a:sy n="53" d="100"/>
        </p:scale>
        <p:origin x="18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032E3-ADA5-40FE-8337-1CD28E0A69B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B9D644-613D-48F7-94F6-20D1552CB815}">
      <dgm:prSet phldrT="[Text]"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sz="1600" dirty="0" smtClean="0">
              <a:solidFill>
                <a:schemeClr val="bg1"/>
              </a:solidFill>
              <a:effectLst/>
            </a:rPr>
            <a:t>Ангийн</a:t>
          </a:r>
          <a:r>
            <a:rPr lang="mn-MN" sz="1600" baseline="0" dirty="0" smtClean="0">
              <a:solidFill>
                <a:schemeClr val="bg1"/>
              </a:solidFill>
              <a:effectLst/>
            </a:rPr>
            <a:t> дэг </a:t>
          </a:r>
          <a:endParaRPr lang="en-US" sz="1600" dirty="0">
            <a:solidFill>
              <a:schemeClr val="bg1"/>
            </a:solidFill>
            <a:effectLst/>
          </a:endParaRPr>
        </a:p>
      </dgm:t>
    </dgm:pt>
    <dgm:pt modelId="{594F1F58-A813-4A70-A034-43AB515E78DB}" type="parTrans" cxnId="{E86CE388-68CB-49DA-AC3C-3AEDFBEAF58F}">
      <dgm:prSet/>
      <dgm:spPr/>
      <dgm:t>
        <a:bodyPr/>
        <a:lstStyle/>
        <a:p>
          <a:endParaRPr lang="en-US"/>
        </a:p>
      </dgm:t>
    </dgm:pt>
    <dgm:pt modelId="{2AD08CC4-02BC-49BC-B2B1-54E7DB97E1DD}" type="sibTrans" cxnId="{E86CE388-68CB-49DA-AC3C-3AEDFBEAF58F}">
      <dgm:prSet/>
      <dgm:spPr/>
      <dgm:t>
        <a:bodyPr/>
        <a:lstStyle/>
        <a:p>
          <a:endParaRPr lang="en-US"/>
        </a:p>
      </dgm:t>
    </dgm:pt>
    <dgm:pt modelId="{6D015618-9E34-43A7-A5E0-0F5568A1DC73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mn-MN" sz="16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Дасгал, даалгаврыг анхааралтай арга зүйн дагуу унших, ойлгох   </a:t>
          </a:r>
        </a:p>
      </dgm:t>
    </dgm:pt>
    <dgm:pt modelId="{59D35AEF-A4AF-4DAA-A27B-51C1D3A05757}" type="parTrans" cxnId="{640E662B-700F-4B58-BA4F-2267F766320C}">
      <dgm:prSet/>
      <dgm:spPr/>
      <dgm:t>
        <a:bodyPr/>
        <a:lstStyle/>
        <a:p>
          <a:endParaRPr lang="en-US"/>
        </a:p>
      </dgm:t>
    </dgm:pt>
    <dgm:pt modelId="{6FFA61FA-6117-4518-95F6-41A90E49D1FC}" type="sibTrans" cxnId="{640E662B-700F-4B58-BA4F-2267F766320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197BE9DB-9C08-4F97-BF7D-EF2C1920C951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mn-MN" sz="1600" b="1" dirty="0" smtClean="0">
              <a:solidFill>
                <a:schemeClr val="tx1"/>
              </a:solidFill>
              <a:effectLst/>
            </a:rPr>
            <a:t>Хосоор ярилцах, өөрийн санаа бодлоо нэгтгэх</a:t>
          </a:r>
          <a:endParaRPr lang="en-US" sz="1600" b="1" dirty="0">
            <a:solidFill>
              <a:schemeClr val="tx1"/>
            </a:solidFill>
            <a:effectLst/>
          </a:endParaRPr>
        </a:p>
      </dgm:t>
    </dgm:pt>
    <dgm:pt modelId="{6D17FF50-8792-4320-B082-A675C69860B9}" type="parTrans" cxnId="{C24C8A04-ECAF-4201-860C-DC43520A780A}">
      <dgm:prSet/>
      <dgm:spPr/>
      <dgm:t>
        <a:bodyPr/>
        <a:lstStyle/>
        <a:p>
          <a:endParaRPr lang="en-US"/>
        </a:p>
      </dgm:t>
    </dgm:pt>
    <dgm:pt modelId="{F1C75935-3DE5-48B8-8FBD-AA28001DDD7C}" type="sibTrans" cxnId="{C24C8A04-ECAF-4201-860C-DC43520A780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BDB759B1-6CD3-4995-B705-86AF5D45E537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mn-MN" sz="1600" b="1" u="none" dirty="0" smtClean="0">
              <a:solidFill>
                <a:schemeClr val="tx1"/>
              </a:solidFill>
              <a:effectLst/>
            </a:rPr>
            <a:t>Багаар хэлэлцэх нэгдсэн дүгнэлт гаргах </a:t>
          </a:r>
          <a:endParaRPr lang="en-US" sz="1600" b="1" u="none" dirty="0">
            <a:solidFill>
              <a:schemeClr val="tx1"/>
            </a:solidFill>
            <a:effectLst/>
          </a:endParaRPr>
        </a:p>
      </dgm:t>
    </dgm:pt>
    <dgm:pt modelId="{F181B16B-0805-4AF0-8419-0AAACA24CD02}" type="parTrans" cxnId="{9832607F-3A2D-40A7-AC8F-2B6AC4CC2421}">
      <dgm:prSet/>
      <dgm:spPr/>
      <dgm:t>
        <a:bodyPr/>
        <a:lstStyle/>
        <a:p>
          <a:endParaRPr lang="en-US"/>
        </a:p>
      </dgm:t>
    </dgm:pt>
    <dgm:pt modelId="{B9745A6E-FE77-4D87-8CB7-D0134D64519D}" type="sibTrans" cxnId="{9832607F-3A2D-40A7-AC8F-2B6AC4CC242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73E5E907-A64B-4BE8-8152-41B765EE09C5}">
      <dgm:prSet/>
      <dgm:spPr/>
      <dgm:t>
        <a:bodyPr/>
        <a:lstStyle/>
        <a:p>
          <a:endParaRPr lang="mn-MN" sz="1600" b="1" dirty="0">
            <a:effectLst/>
          </a:endParaRPr>
        </a:p>
      </dgm:t>
    </dgm:pt>
    <dgm:pt modelId="{DDEBF274-2C06-46B2-BC43-4A1085459390}" type="parTrans" cxnId="{F286374D-C29E-4FB8-BF1E-FEF2F0A72F15}">
      <dgm:prSet/>
      <dgm:spPr/>
      <dgm:t>
        <a:bodyPr/>
        <a:lstStyle/>
        <a:p>
          <a:endParaRPr lang="en-US"/>
        </a:p>
      </dgm:t>
    </dgm:pt>
    <dgm:pt modelId="{4A1E0C7E-34AC-490E-9FAD-6A5891A5E385}" type="sibTrans" cxnId="{F286374D-C29E-4FB8-BF1E-FEF2F0A72F15}">
      <dgm:prSet/>
      <dgm:spPr/>
      <dgm:t>
        <a:bodyPr/>
        <a:lstStyle/>
        <a:p>
          <a:endParaRPr lang="en-US"/>
        </a:p>
      </dgm:t>
    </dgm:pt>
    <dgm:pt modelId="{3645BDBF-8391-4F35-B47A-A0B443A60F19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mn-MN" sz="16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Ярих, бусдыг сонсох  </a:t>
          </a:r>
          <a:endParaRPr lang="en-US" sz="1600" b="1" u="none" dirty="0">
            <a:solidFill>
              <a:schemeClr val="tx1"/>
            </a:solidFill>
            <a:effectLst/>
          </a:endParaRPr>
        </a:p>
      </dgm:t>
    </dgm:pt>
    <dgm:pt modelId="{E9B8BA5A-98EC-4EF9-B3CB-F44BB74883A5}" type="parTrans" cxnId="{884EEFAD-ADD4-45E2-9457-020C5079A1C2}">
      <dgm:prSet/>
      <dgm:spPr/>
      <dgm:t>
        <a:bodyPr/>
        <a:lstStyle/>
        <a:p>
          <a:endParaRPr lang="en-US"/>
        </a:p>
      </dgm:t>
    </dgm:pt>
    <dgm:pt modelId="{7AF65683-3121-44D0-9C7A-3E5D140BEE35}" type="sibTrans" cxnId="{884EEFAD-ADD4-45E2-9457-020C5079A1C2}">
      <dgm:prSet/>
      <dgm:spPr/>
      <dgm:t>
        <a:bodyPr/>
        <a:lstStyle/>
        <a:p>
          <a:endParaRPr lang="en-US"/>
        </a:p>
      </dgm:t>
    </dgm:pt>
    <dgm:pt modelId="{6BB381FD-5173-4862-B91F-1E5D9A71E8B0}" type="pres">
      <dgm:prSet presAssocID="{664032E3-ADA5-40FE-8337-1CD28E0A69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mn-MN"/>
        </a:p>
      </dgm:t>
    </dgm:pt>
    <dgm:pt modelId="{0768BF68-EF94-4A3F-85C6-2D00DFE6036F}" type="pres">
      <dgm:prSet presAssocID="{58B9D644-613D-48F7-94F6-20D1552CB815}" presName="centerShape" presStyleLbl="node0" presStyleIdx="0" presStyleCnt="1" custScaleX="127312" custScaleY="113633" custLinFactNeighborX="-350" custLinFactNeighborY="-320"/>
      <dgm:spPr/>
      <dgm:t>
        <a:bodyPr/>
        <a:lstStyle/>
        <a:p>
          <a:endParaRPr lang="en-US"/>
        </a:p>
      </dgm:t>
    </dgm:pt>
    <dgm:pt modelId="{F5A41972-74E7-402B-82C3-59402609EF25}" type="pres">
      <dgm:prSet presAssocID="{6D015618-9E34-43A7-A5E0-0F5568A1DC73}" presName="node" presStyleLbl="node1" presStyleIdx="0" presStyleCnt="4" custScaleX="184840" custRadScaleRad="92070" custRadScaleInc="-4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A0B43-6E02-48C2-84B3-777AB4D31493}" type="pres">
      <dgm:prSet presAssocID="{6D015618-9E34-43A7-A5E0-0F5568A1DC73}" presName="dummy" presStyleCnt="0"/>
      <dgm:spPr/>
    </dgm:pt>
    <dgm:pt modelId="{2749F3C7-612A-4BAA-A647-AF338F26DCB6}" type="pres">
      <dgm:prSet presAssocID="{6FFA61FA-6117-4518-95F6-41A90E49D1FC}" presName="sibTrans" presStyleLbl="sibTrans2D1" presStyleIdx="0" presStyleCnt="4"/>
      <dgm:spPr/>
      <dgm:t>
        <a:bodyPr/>
        <a:lstStyle/>
        <a:p>
          <a:endParaRPr lang="mn-MN"/>
        </a:p>
      </dgm:t>
    </dgm:pt>
    <dgm:pt modelId="{BEB8A52C-CF11-480A-919D-D502A0848435}" type="pres">
      <dgm:prSet presAssocID="{197BE9DB-9C08-4F97-BF7D-EF2C1920C951}" presName="node" presStyleLbl="node1" presStyleIdx="1" presStyleCnt="4" custScaleX="226044" custScaleY="112156" custRadScaleRad="135903" custRadScaleInc="1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D79CF-BD6C-4D73-A445-1B20BD7A3ABE}" type="pres">
      <dgm:prSet presAssocID="{197BE9DB-9C08-4F97-BF7D-EF2C1920C951}" presName="dummy" presStyleCnt="0"/>
      <dgm:spPr/>
    </dgm:pt>
    <dgm:pt modelId="{7D30417F-F012-4F8C-B905-FEE24435BBDB}" type="pres">
      <dgm:prSet presAssocID="{F1C75935-3DE5-48B8-8FBD-AA28001DDD7C}" presName="sibTrans" presStyleLbl="sibTrans2D1" presStyleIdx="1" presStyleCnt="4"/>
      <dgm:spPr/>
      <dgm:t>
        <a:bodyPr/>
        <a:lstStyle/>
        <a:p>
          <a:endParaRPr lang="mn-MN"/>
        </a:p>
      </dgm:t>
    </dgm:pt>
    <dgm:pt modelId="{023241E9-546E-45DA-A965-32368E9B426B}" type="pres">
      <dgm:prSet presAssocID="{BDB759B1-6CD3-4995-B705-86AF5D45E537}" presName="node" presStyleLbl="node1" presStyleIdx="2" presStyleCnt="4" custScaleX="172399" custRadScaleRad="105450" custRadScaleInc="3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3877B-FA1C-4162-BEB3-4634DDD0B36E}" type="pres">
      <dgm:prSet presAssocID="{BDB759B1-6CD3-4995-B705-86AF5D45E537}" presName="dummy" presStyleCnt="0"/>
      <dgm:spPr/>
    </dgm:pt>
    <dgm:pt modelId="{22121E71-C5D4-4067-96EE-EA4B895DFEA7}" type="pres">
      <dgm:prSet presAssocID="{B9745A6E-FE77-4D87-8CB7-D0134D64519D}" presName="sibTrans" presStyleLbl="sibTrans2D1" presStyleIdx="2" presStyleCnt="4"/>
      <dgm:spPr/>
      <dgm:t>
        <a:bodyPr/>
        <a:lstStyle/>
        <a:p>
          <a:endParaRPr lang="mn-MN"/>
        </a:p>
      </dgm:t>
    </dgm:pt>
    <dgm:pt modelId="{E74B6503-6F6D-4CC1-9980-7446757A6659}" type="pres">
      <dgm:prSet presAssocID="{3645BDBF-8391-4F35-B47A-A0B443A60F19}" presName="node" presStyleLbl="node1" presStyleIdx="3" presStyleCnt="4" custScaleX="178279" custScaleY="130647" custRadScaleRad="135738" custRadScaleInc="1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FDC9B-A00E-45AE-9490-1DAC7B074795}" type="pres">
      <dgm:prSet presAssocID="{3645BDBF-8391-4F35-B47A-A0B443A60F19}" presName="dummy" presStyleCnt="0"/>
      <dgm:spPr/>
    </dgm:pt>
    <dgm:pt modelId="{2C2DA51C-E39F-4A15-8698-239F6B22675E}" type="pres">
      <dgm:prSet presAssocID="{7AF65683-3121-44D0-9C7A-3E5D140BEE3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B0EC1F5-401E-4E78-8B10-849285FB9294}" type="presOf" srcId="{58B9D644-613D-48F7-94F6-20D1552CB815}" destId="{0768BF68-EF94-4A3F-85C6-2D00DFE6036F}" srcOrd="0" destOrd="0" presId="urn:microsoft.com/office/officeart/2005/8/layout/radial6"/>
    <dgm:cxn modelId="{62A5CD42-5A1A-4508-8076-C077ADBBBDC5}" type="presOf" srcId="{664032E3-ADA5-40FE-8337-1CD28E0A69B3}" destId="{6BB381FD-5173-4862-B91F-1E5D9A71E8B0}" srcOrd="0" destOrd="0" presId="urn:microsoft.com/office/officeart/2005/8/layout/radial6"/>
    <dgm:cxn modelId="{88F68806-4618-4335-935C-60A7022E65F9}" type="presOf" srcId="{3645BDBF-8391-4F35-B47A-A0B443A60F19}" destId="{E74B6503-6F6D-4CC1-9980-7446757A6659}" srcOrd="0" destOrd="0" presId="urn:microsoft.com/office/officeart/2005/8/layout/radial6"/>
    <dgm:cxn modelId="{E86CE388-68CB-49DA-AC3C-3AEDFBEAF58F}" srcId="{664032E3-ADA5-40FE-8337-1CD28E0A69B3}" destId="{58B9D644-613D-48F7-94F6-20D1552CB815}" srcOrd="0" destOrd="0" parTransId="{594F1F58-A813-4A70-A034-43AB515E78DB}" sibTransId="{2AD08CC4-02BC-49BC-B2B1-54E7DB97E1DD}"/>
    <dgm:cxn modelId="{D9B8BF9F-0331-41C4-8B8F-62748D2C4A56}" type="presOf" srcId="{7AF65683-3121-44D0-9C7A-3E5D140BEE35}" destId="{2C2DA51C-E39F-4A15-8698-239F6B22675E}" srcOrd="0" destOrd="0" presId="urn:microsoft.com/office/officeart/2005/8/layout/radial6"/>
    <dgm:cxn modelId="{03A4FEA2-46A1-409C-8FEB-550DFAE8367E}" type="presOf" srcId="{6FFA61FA-6117-4518-95F6-41A90E49D1FC}" destId="{2749F3C7-612A-4BAA-A647-AF338F26DCB6}" srcOrd="0" destOrd="0" presId="urn:microsoft.com/office/officeart/2005/8/layout/radial6"/>
    <dgm:cxn modelId="{C24C8A04-ECAF-4201-860C-DC43520A780A}" srcId="{58B9D644-613D-48F7-94F6-20D1552CB815}" destId="{197BE9DB-9C08-4F97-BF7D-EF2C1920C951}" srcOrd="1" destOrd="0" parTransId="{6D17FF50-8792-4320-B082-A675C69860B9}" sibTransId="{F1C75935-3DE5-48B8-8FBD-AA28001DDD7C}"/>
    <dgm:cxn modelId="{F286374D-C29E-4FB8-BF1E-FEF2F0A72F15}" srcId="{664032E3-ADA5-40FE-8337-1CD28E0A69B3}" destId="{73E5E907-A64B-4BE8-8152-41B765EE09C5}" srcOrd="1" destOrd="0" parTransId="{DDEBF274-2C06-46B2-BC43-4A1085459390}" sibTransId="{4A1E0C7E-34AC-490E-9FAD-6A5891A5E385}"/>
    <dgm:cxn modelId="{73DF2483-54B5-406A-AB81-31199949108E}" type="presOf" srcId="{197BE9DB-9C08-4F97-BF7D-EF2C1920C951}" destId="{BEB8A52C-CF11-480A-919D-D502A0848435}" srcOrd="0" destOrd="0" presId="urn:microsoft.com/office/officeart/2005/8/layout/radial6"/>
    <dgm:cxn modelId="{E08656AB-847A-497E-AEA2-A2F28F81D154}" type="presOf" srcId="{F1C75935-3DE5-48B8-8FBD-AA28001DDD7C}" destId="{7D30417F-F012-4F8C-B905-FEE24435BBDB}" srcOrd="0" destOrd="0" presId="urn:microsoft.com/office/officeart/2005/8/layout/radial6"/>
    <dgm:cxn modelId="{6959812C-DF8F-48DA-B0BD-F9C1DC850671}" type="presOf" srcId="{BDB759B1-6CD3-4995-B705-86AF5D45E537}" destId="{023241E9-546E-45DA-A965-32368E9B426B}" srcOrd="0" destOrd="0" presId="urn:microsoft.com/office/officeart/2005/8/layout/radial6"/>
    <dgm:cxn modelId="{9832607F-3A2D-40A7-AC8F-2B6AC4CC2421}" srcId="{58B9D644-613D-48F7-94F6-20D1552CB815}" destId="{BDB759B1-6CD3-4995-B705-86AF5D45E537}" srcOrd="2" destOrd="0" parTransId="{F181B16B-0805-4AF0-8419-0AAACA24CD02}" sibTransId="{B9745A6E-FE77-4D87-8CB7-D0134D64519D}"/>
    <dgm:cxn modelId="{884EEFAD-ADD4-45E2-9457-020C5079A1C2}" srcId="{58B9D644-613D-48F7-94F6-20D1552CB815}" destId="{3645BDBF-8391-4F35-B47A-A0B443A60F19}" srcOrd="3" destOrd="0" parTransId="{E9B8BA5A-98EC-4EF9-B3CB-F44BB74883A5}" sibTransId="{7AF65683-3121-44D0-9C7A-3E5D140BEE35}"/>
    <dgm:cxn modelId="{41AA2CE1-8B20-4B21-B8C4-AC7BB0213E52}" type="presOf" srcId="{B9745A6E-FE77-4D87-8CB7-D0134D64519D}" destId="{22121E71-C5D4-4067-96EE-EA4B895DFEA7}" srcOrd="0" destOrd="0" presId="urn:microsoft.com/office/officeart/2005/8/layout/radial6"/>
    <dgm:cxn modelId="{640E662B-700F-4B58-BA4F-2267F766320C}" srcId="{58B9D644-613D-48F7-94F6-20D1552CB815}" destId="{6D015618-9E34-43A7-A5E0-0F5568A1DC73}" srcOrd="0" destOrd="0" parTransId="{59D35AEF-A4AF-4DAA-A27B-51C1D3A05757}" sibTransId="{6FFA61FA-6117-4518-95F6-41A90E49D1FC}"/>
    <dgm:cxn modelId="{756B7AEA-583B-4F1D-B625-E333FB0717C6}" type="presOf" srcId="{6D015618-9E34-43A7-A5E0-0F5568A1DC73}" destId="{F5A41972-74E7-402B-82C3-59402609EF25}" srcOrd="0" destOrd="0" presId="urn:microsoft.com/office/officeart/2005/8/layout/radial6"/>
    <dgm:cxn modelId="{06FCBAC0-0E99-46F0-8B2D-A46B0804D2FB}" type="presParOf" srcId="{6BB381FD-5173-4862-B91F-1E5D9A71E8B0}" destId="{0768BF68-EF94-4A3F-85C6-2D00DFE6036F}" srcOrd="0" destOrd="0" presId="urn:microsoft.com/office/officeart/2005/8/layout/radial6"/>
    <dgm:cxn modelId="{CEF9B241-9AED-4A42-8018-AD2D1E7AFE83}" type="presParOf" srcId="{6BB381FD-5173-4862-B91F-1E5D9A71E8B0}" destId="{F5A41972-74E7-402B-82C3-59402609EF25}" srcOrd="1" destOrd="0" presId="urn:microsoft.com/office/officeart/2005/8/layout/radial6"/>
    <dgm:cxn modelId="{EA146B52-8C47-4794-8488-6B7F7FC2DCCB}" type="presParOf" srcId="{6BB381FD-5173-4862-B91F-1E5D9A71E8B0}" destId="{2A4A0B43-6E02-48C2-84B3-777AB4D31493}" srcOrd="2" destOrd="0" presId="urn:microsoft.com/office/officeart/2005/8/layout/radial6"/>
    <dgm:cxn modelId="{72F19A7A-5F57-44CE-B145-4BFC14B3D119}" type="presParOf" srcId="{6BB381FD-5173-4862-B91F-1E5D9A71E8B0}" destId="{2749F3C7-612A-4BAA-A647-AF338F26DCB6}" srcOrd="3" destOrd="0" presId="urn:microsoft.com/office/officeart/2005/8/layout/radial6"/>
    <dgm:cxn modelId="{432FF677-F26D-44BF-BC45-B5C367F66A91}" type="presParOf" srcId="{6BB381FD-5173-4862-B91F-1E5D9A71E8B0}" destId="{BEB8A52C-CF11-480A-919D-D502A0848435}" srcOrd="4" destOrd="0" presId="urn:microsoft.com/office/officeart/2005/8/layout/radial6"/>
    <dgm:cxn modelId="{4233B46E-7613-4B53-B67C-A1509F8C7F3C}" type="presParOf" srcId="{6BB381FD-5173-4862-B91F-1E5D9A71E8B0}" destId="{7A7D79CF-BD6C-4D73-A445-1B20BD7A3ABE}" srcOrd="5" destOrd="0" presId="urn:microsoft.com/office/officeart/2005/8/layout/radial6"/>
    <dgm:cxn modelId="{FC5C9ED6-B41B-4687-9CA9-7297DEC97CE6}" type="presParOf" srcId="{6BB381FD-5173-4862-B91F-1E5D9A71E8B0}" destId="{7D30417F-F012-4F8C-B905-FEE24435BBDB}" srcOrd="6" destOrd="0" presId="urn:microsoft.com/office/officeart/2005/8/layout/radial6"/>
    <dgm:cxn modelId="{D9A37D3E-F3B5-4865-8905-61F7FC66082C}" type="presParOf" srcId="{6BB381FD-5173-4862-B91F-1E5D9A71E8B0}" destId="{023241E9-546E-45DA-A965-32368E9B426B}" srcOrd="7" destOrd="0" presId="urn:microsoft.com/office/officeart/2005/8/layout/radial6"/>
    <dgm:cxn modelId="{F4C6CBF8-AF98-4741-A624-B2AA3F1449FC}" type="presParOf" srcId="{6BB381FD-5173-4862-B91F-1E5D9A71E8B0}" destId="{A913877B-FA1C-4162-BEB3-4634DDD0B36E}" srcOrd="8" destOrd="0" presId="urn:microsoft.com/office/officeart/2005/8/layout/radial6"/>
    <dgm:cxn modelId="{C523A9D7-99F2-4E64-A002-81FA4C5D423F}" type="presParOf" srcId="{6BB381FD-5173-4862-B91F-1E5D9A71E8B0}" destId="{22121E71-C5D4-4067-96EE-EA4B895DFEA7}" srcOrd="9" destOrd="0" presId="urn:microsoft.com/office/officeart/2005/8/layout/radial6"/>
    <dgm:cxn modelId="{91350177-23B2-44B2-A85F-A947E08EAE89}" type="presParOf" srcId="{6BB381FD-5173-4862-B91F-1E5D9A71E8B0}" destId="{E74B6503-6F6D-4CC1-9980-7446757A6659}" srcOrd="10" destOrd="0" presId="urn:microsoft.com/office/officeart/2005/8/layout/radial6"/>
    <dgm:cxn modelId="{7C19D4A0-20DD-4B1C-9F9F-5F2AB6C90DA7}" type="presParOf" srcId="{6BB381FD-5173-4862-B91F-1E5D9A71E8B0}" destId="{167FDC9B-A00E-45AE-9490-1DAC7B074795}" srcOrd="11" destOrd="0" presId="urn:microsoft.com/office/officeart/2005/8/layout/radial6"/>
    <dgm:cxn modelId="{742B3C16-5B90-470F-896A-007DFD79E196}" type="presParOf" srcId="{6BB381FD-5173-4862-B91F-1E5D9A71E8B0}" destId="{2C2DA51C-E39F-4A15-8698-239F6B22675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A51C-E39F-4A15-8698-239F6B22675E}">
      <dsp:nvSpPr>
        <dsp:cNvPr id="0" name=""/>
        <dsp:cNvSpPr/>
      </dsp:nvSpPr>
      <dsp:spPr>
        <a:xfrm>
          <a:off x="1212793" y="695125"/>
          <a:ext cx="4339290" cy="4339290"/>
        </a:xfrm>
        <a:prstGeom prst="blockArc">
          <a:avLst>
            <a:gd name="adj1" fmla="val 10917771"/>
            <a:gd name="adj2" fmla="val 1737813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21E71-C5D4-4067-96EE-EA4B895DFEA7}">
      <dsp:nvSpPr>
        <dsp:cNvPr id="0" name=""/>
        <dsp:cNvSpPr/>
      </dsp:nvSpPr>
      <dsp:spPr>
        <a:xfrm>
          <a:off x="1208305" y="778301"/>
          <a:ext cx="4339290" cy="4339290"/>
        </a:xfrm>
        <a:prstGeom prst="blockArc">
          <a:avLst>
            <a:gd name="adj1" fmla="val 4199800"/>
            <a:gd name="adj2" fmla="val 11052896"/>
            <a:gd name="adj3" fmla="val 4642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0417F-F012-4F8C-B905-FEE24435BBDB}">
      <dsp:nvSpPr>
        <dsp:cNvPr id="0" name=""/>
        <dsp:cNvSpPr/>
      </dsp:nvSpPr>
      <dsp:spPr>
        <a:xfrm>
          <a:off x="2736478" y="808559"/>
          <a:ext cx="4339290" cy="4339290"/>
        </a:xfrm>
        <a:prstGeom prst="blockArc">
          <a:avLst>
            <a:gd name="adj1" fmla="val 21378939"/>
            <a:gd name="adj2" fmla="val 6736320"/>
            <a:gd name="adj3" fmla="val 4642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9F3C7-612A-4BAA-A647-AF338F26DCB6}">
      <dsp:nvSpPr>
        <dsp:cNvPr id="0" name=""/>
        <dsp:cNvSpPr/>
      </dsp:nvSpPr>
      <dsp:spPr>
        <a:xfrm>
          <a:off x="2732143" y="658622"/>
          <a:ext cx="4339290" cy="4339290"/>
        </a:xfrm>
        <a:prstGeom prst="blockArc">
          <a:avLst>
            <a:gd name="adj1" fmla="val 14856712"/>
            <a:gd name="adj2" fmla="val 22308"/>
            <a:gd name="adj3" fmla="val 4642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8BF68-EF94-4A3F-85C6-2D00DFE6036F}">
      <dsp:nvSpPr>
        <dsp:cNvPr id="0" name=""/>
        <dsp:cNvSpPr/>
      </dsp:nvSpPr>
      <dsp:spPr>
        <a:xfrm>
          <a:off x="2854051" y="1670453"/>
          <a:ext cx="2544116" cy="2270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solidFill>
                <a:schemeClr val="bg1"/>
              </a:solidFill>
              <a:effectLst/>
            </a:rPr>
            <a:t>Ангийн</a:t>
          </a:r>
          <a:r>
            <a:rPr lang="mn-MN" sz="1600" kern="1200" baseline="0" dirty="0" smtClean="0">
              <a:solidFill>
                <a:schemeClr val="bg1"/>
              </a:solidFill>
              <a:effectLst/>
            </a:rPr>
            <a:t> дэг </a:t>
          </a:r>
          <a:endParaRPr lang="en-US" sz="1600" kern="1200" dirty="0">
            <a:solidFill>
              <a:schemeClr val="bg1"/>
            </a:solidFill>
            <a:effectLst/>
          </a:endParaRPr>
        </a:p>
      </dsp:txBody>
      <dsp:txXfrm>
        <a:off x="3226628" y="2002999"/>
        <a:ext cx="1798962" cy="1605672"/>
      </dsp:txXfrm>
    </dsp:sp>
    <dsp:sp modelId="{F5A41972-74E7-402B-82C3-59402609EF25}">
      <dsp:nvSpPr>
        <dsp:cNvPr id="0" name=""/>
        <dsp:cNvSpPr/>
      </dsp:nvSpPr>
      <dsp:spPr>
        <a:xfrm>
          <a:off x="2801795" y="169305"/>
          <a:ext cx="2585601" cy="13988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Дасгал, даалгаврыг анхааралтай арга зүйн дагуу унших, ойлгох   </a:t>
          </a:r>
        </a:p>
      </dsp:txBody>
      <dsp:txXfrm>
        <a:off x="3180447" y="374159"/>
        <a:ext cx="1828297" cy="989124"/>
      </dsp:txXfrm>
    </dsp:sp>
    <dsp:sp modelId="{BEB8A52C-CF11-480A-919D-D502A0848435}">
      <dsp:nvSpPr>
        <dsp:cNvPr id="0" name=""/>
        <dsp:cNvSpPr/>
      </dsp:nvSpPr>
      <dsp:spPr>
        <a:xfrm>
          <a:off x="5440042" y="2057582"/>
          <a:ext cx="3161976" cy="1568874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kern="1200" dirty="0" smtClean="0">
              <a:solidFill>
                <a:schemeClr val="tx1"/>
              </a:solidFill>
              <a:effectLst/>
            </a:rPr>
            <a:t>Хосоор ярилцах, өөрийн санаа бодлоо нэгтгэх</a:t>
          </a:r>
          <a:endParaRPr lang="en-US" sz="1600" b="1" kern="1200" dirty="0">
            <a:solidFill>
              <a:schemeClr val="tx1"/>
            </a:solidFill>
            <a:effectLst/>
          </a:endParaRPr>
        </a:p>
      </dsp:txBody>
      <dsp:txXfrm>
        <a:off x="5903103" y="2287338"/>
        <a:ext cx="2235854" cy="1109362"/>
      </dsp:txXfrm>
    </dsp:sp>
    <dsp:sp modelId="{023241E9-546E-45DA-A965-32368E9B426B}">
      <dsp:nvSpPr>
        <dsp:cNvPr id="0" name=""/>
        <dsp:cNvSpPr/>
      </dsp:nvSpPr>
      <dsp:spPr>
        <a:xfrm>
          <a:off x="2897119" y="4239966"/>
          <a:ext cx="2411573" cy="13988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u="none" kern="1200" dirty="0" smtClean="0">
              <a:solidFill>
                <a:schemeClr val="tx1"/>
              </a:solidFill>
              <a:effectLst/>
            </a:rPr>
            <a:t>Багаар хэлэлцэх нэгдсэн дүгнэлт гаргах </a:t>
          </a:r>
          <a:endParaRPr lang="en-US" sz="1600" b="1" u="none" kern="1200" dirty="0">
            <a:solidFill>
              <a:schemeClr val="tx1"/>
            </a:solidFill>
            <a:effectLst/>
          </a:endParaRPr>
        </a:p>
      </dsp:txBody>
      <dsp:txXfrm>
        <a:off x="3250286" y="4444820"/>
        <a:ext cx="1705239" cy="989124"/>
      </dsp:txXfrm>
    </dsp:sp>
    <dsp:sp modelId="{E74B6503-6F6D-4CC1-9980-7446757A6659}">
      <dsp:nvSpPr>
        <dsp:cNvPr id="0" name=""/>
        <dsp:cNvSpPr/>
      </dsp:nvSpPr>
      <dsp:spPr>
        <a:xfrm>
          <a:off x="17483" y="1878416"/>
          <a:ext cx="2493824" cy="1827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Ярих, бусдыг сонсох  </a:t>
          </a:r>
          <a:endParaRPr lang="en-US" sz="1600" b="1" u="none" kern="1200" dirty="0">
            <a:solidFill>
              <a:schemeClr val="tx1"/>
            </a:solidFill>
            <a:effectLst/>
          </a:endParaRPr>
        </a:p>
      </dsp:txBody>
      <dsp:txXfrm>
        <a:off x="382695" y="2146052"/>
        <a:ext cx="1763400" cy="1292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0B17B-929B-48C6-846B-84897A53CD1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08AED-15AC-48FC-B5D9-ECD0245F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7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08AED-15AC-48FC-B5D9-ECD0245FF4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4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30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20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03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3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8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3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8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4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1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88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2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7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E3D5AA-2386-4DEB-9519-93BB51446D6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586D77-DE1B-42C2-BB39-AF0D798C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81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399" cy="2286000"/>
          </a:xfrm>
        </p:spPr>
        <p:txBody>
          <a:bodyPr>
            <a:normAutofit/>
          </a:bodyPr>
          <a:lstStyle/>
          <a:p>
            <a:r>
              <a:rPr lang="mn-MN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Газар зүйн их нээлт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1"/>
            <a:ext cx="8686800" cy="3771899"/>
          </a:xfrm>
        </p:spPr>
        <p:txBody>
          <a:bodyPr>
            <a:normAutofit/>
          </a:bodyPr>
          <a:lstStyle/>
          <a:p>
            <a:endParaRPr lang="mn-MN" dirty="0">
              <a:solidFill>
                <a:schemeClr val="tx1"/>
              </a:solidFill>
            </a:endParaRPr>
          </a:p>
          <a:p>
            <a:endParaRPr lang="mn-MN" dirty="0" smtClean="0">
              <a:solidFill>
                <a:schemeClr val="tx1"/>
              </a:solidFill>
            </a:endParaRPr>
          </a:p>
          <a:p>
            <a:endParaRPr lang="mn-MN" dirty="0" smtClean="0">
              <a:solidFill>
                <a:schemeClr val="tx1"/>
              </a:solidFill>
            </a:endParaRPr>
          </a:p>
          <a:p>
            <a:pPr algn="l"/>
            <a:r>
              <a:rPr lang="mn-MN" dirty="0" smtClean="0">
                <a:solidFill>
                  <a:schemeClr val="tx1"/>
                </a:solidFill>
              </a:rPr>
              <a:t>Судлах цаг 80 минут 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/>
          </a:p>
          <a:p>
            <a:r>
              <a:rPr lang="mn-MN" dirty="0" smtClean="0"/>
              <a:t>Боловсруулсан: ТНУ багш: М.Цэрэнханд</a:t>
            </a:r>
            <a:endParaRPr lang="mn-M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267200" cy="2631647"/>
          </a:xfrm>
          <a:prstGeom prst="rect">
            <a:avLst/>
          </a:prstGeom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2096"/>
            <a:ext cx="4114800" cy="263164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80" y="4014478"/>
            <a:ext cx="3649553" cy="2740025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45" y="3006813"/>
            <a:ext cx="1106513" cy="1356618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2" y="3967397"/>
            <a:ext cx="3649553" cy="2740025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75795"/>
            <a:ext cx="1154854" cy="16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7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88392"/>
            <a:ext cx="8534400" cy="65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5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6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8467725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4677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2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mn-MN" dirty="0" smtClean="0"/>
              <a:t> мэдээлэл боловсруулан  задлан шинжлэх  Алхам 5: 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Ажлын хуудас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155365"/>
              </p:ext>
            </p:extLst>
          </p:nvPr>
        </p:nvGraphicFramePr>
        <p:xfrm>
          <a:off x="457200" y="1066801"/>
          <a:ext cx="8001000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7334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Arial"/>
                          <a:ea typeface="Calibri"/>
                          <a:cs typeface="Times New Roman"/>
                        </a:rPr>
                        <a:t>Баримт</a:t>
                      </a:r>
                      <a:r>
                        <a:rPr lang="mn-MN" sz="26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 dirty="0">
                          <a:latin typeface="Arial"/>
                          <a:ea typeface="Calibri"/>
                          <a:cs typeface="Times New Roman"/>
                        </a:rPr>
                        <a:t>Гол үзэл санаа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000" dirty="0">
                          <a:latin typeface="Arial"/>
                          <a:ea typeface="Calibri"/>
                          <a:cs typeface="Times New Roman"/>
                        </a:rPr>
                        <a:t>Ач холбогдол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1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Arial"/>
                          <a:ea typeface="Calibri"/>
                          <a:cs typeface="Times New Roman"/>
                        </a:rPr>
                        <a:t>Баримт 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31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Arial"/>
                          <a:ea typeface="Calibri"/>
                          <a:cs typeface="Times New Roman"/>
                        </a:rPr>
                        <a:t>Баримт 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31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Arial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mn-MN" sz="1600" dirty="0" smtClean="0">
                          <a:latin typeface="Arial"/>
                          <a:ea typeface="Calibri"/>
                          <a:cs typeface="Times New Roman"/>
                        </a:rPr>
                        <a:t>эдээлэл </a:t>
                      </a:r>
                      <a:r>
                        <a:rPr lang="mn-MN" sz="1600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1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Arial"/>
                          <a:ea typeface="Calibri"/>
                          <a:cs typeface="Times New Roman"/>
                        </a:rPr>
                        <a:t>Мэдээлэл 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1"/>
            <a:ext cx="8534400" cy="914400"/>
          </a:xfrm>
        </p:spPr>
        <p:txBody>
          <a:bodyPr>
            <a:normAutofit/>
          </a:bodyPr>
          <a:lstStyle/>
          <a:p>
            <a:pPr algn="l"/>
            <a:r>
              <a:rPr lang="mn-MN" dirty="0" smtClean="0"/>
              <a:t> Ажлын хуудас  </a:t>
            </a:r>
            <a:r>
              <a:rPr lang="mn-MN" sz="2200" dirty="0" smtClean="0"/>
              <a:t>сурах Бичгийн 44 хуудас</a:t>
            </a:r>
            <a:br>
              <a:rPr lang="mn-MN" sz="2200" dirty="0" smtClean="0"/>
            </a:br>
            <a:r>
              <a:rPr lang="mn-MN" sz="2200" dirty="0"/>
              <a:t> </a:t>
            </a:r>
            <a:r>
              <a:rPr lang="mn-MN" sz="2200" dirty="0" smtClean="0"/>
              <a:t>                                              мэдээлэл унших  мэдээлэл цуглуулах        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424766"/>
              </p:ext>
            </p:extLst>
          </p:nvPr>
        </p:nvGraphicFramePr>
        <p:xfrm>
          <a:off x="685800" y="1143001"/>
          <a:ext cx="7772404" cy="533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1"/>
                <a:gridCol w="1943101"/>
                <a:gridCol w="1943101"/>
                <a:gridCol w="1943101"/>
              </a:tblGrid>
              <a:tr h="154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Arial"/>
                          <a:ea typeface="Calibri"/>
                          <a:cs typeface="Times New Roman"/>
                        </a:rPr>
                        <a:t>Газар зүйн их нээлтийг хэн хэн хийсэн </a:t>
                      </a:r>
                      <a:r>
                        <a:rPr lang="mn-MN" sz="1600" dirty="0" smtClean="0">
                          <a:latin typeface="Arial"/>
                          <a:ea typeface="Calibri"/>
                          <a:cs typeface="Times New Roman"/>
                        </a:rPr>
                        <a:t>бэ</a:t>
                      </a:r>
                      <a:r>
                        <a:rPr lang="mn-MN" sz="1600" dirty="0">
                          <a:latin typeface="Arial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mn-MN" sz="1600" dirty="0" smtClean="0">
                          <a:latin typeface="Arial"/>
                          <a:ea typeface="Calibri"/>
                          <a:cs typeface="Times New Roman"/>
                        </a:rPr>
                        <a:t>Яагаад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Arial"/>
                          <a:ea typeface="Calibri"/>
                          <a:cs typeface="Times New Roman"/>
                        </a:rPr>
                        <a:t>Газар зүйн их нээлт дэлхийн шинэ үеийн эхлэл  болох  үндэслэл гарга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Arial"/>
                          <a:ea typeface="Calibri"/>
                          <a:cs typeface="Times New Roman"/>
                        </a:rPr>
                        <a:t>Колончлолын эерэг тал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Arial"/>
                          <a:ea typeface="Calibri"/>
                          <a:cs typeface="Times New Roman"/>
                        </a:rPr>
                        <a:t>Колончлолын сөрөг тал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64770" marT="0" marB="0"/>
                </a:tc>
              </a:tr>
              <a:tr h="3789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1" marR="86361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332" y="152401"/>
            <a:ext cx="7773338" cy="1066800"/>
          </a:xfrm>
        </p:spPr>
        <p:txBody>
          <a:bodyPr>
            <a:normAutofit/>
          </a:bodyPr>
          <a:lstStyle/>
          <a:p>
            <a:pPr algn="ctr"/>
            <a:r>
              <a:rPr lang="mn-MN" dirty="0" smtClean="0"/>
              <a:t>Ажлын хуудас</a:t>
            </a:r>
            <a:r>
              <a:rPr lang="en-US" dirty="0" smtClean="0"/>
              <a:t>   </a:t>
            </a:r>
            <a:r>
              <a:rPr lang="mn-MN" dirty="0" smtClean="0"/>
              <a:t>  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сурах бичгийн 45 тал мэдээлэл судлах  дүн шинжилгээ хийх                                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902747"/>
              </p:ext>
            </p:extLst>
          </p:nvPr>
        </p:nvGraphicFramePr>
        <p:xfrm>
          <a:off x="457200" y="1447800"/>
          <a:ext cx="82296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438400"/>
                <a:gridCol w="1676400"/>
                <a:gridCol w="1447800"/>
              </a:tblGrid>
              <a:tr h="2731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Европчууд далайн чандад шинэ зам </a:t>
                      </a:r>
                      <a:r>
                        <a:rPr lang="mn-MN" sz="18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нээс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нээр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Газар зүйн их нээлт европын эдийн засагт ямар өөрчлөлт  хийсэн вэ?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Испани, португали ,голланд, англи, франц нь америк ази африкт  колони </a:t>
                      </a:r>
                      <a:r>
                        <a:rPr lang="mn-MN" sz="18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эзэмшилтэй </a:t>
                      </a:r>
                      <a:r>
                        <a:rPr lang="mn-MN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болсноор тэдэнд ямар  үр дүн харагдсан вэ?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Газар зүйн их нээлтийг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дагаж судлаачид ямар мэдлэгтэй болсон вэ?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Америк тивийн оршин суугчдад ямар нөлөө үзүүлсэн вэ?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73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304801"/>
            <a:ext cx="7773338" cy="990600"/>
          </a:xfrm>
        </p:spPr>
        <p:txBody>
          <a:bodyPr>
            <a:normAutofit/>
          </a:bodyPr>
          <a:lstStyle/>
          <a:p>
            <a:r>
              <a:rPr lang="mn-MN" dirty="0" smtClean="0"/>
              <a:t>Үйлийг  төлөвлөх  мэдээлэл цуглуулах : </a:t>
            </a:r>
            <a:r>
              <a:rPr lang="mn-M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Ажлын хуудас  алхам 6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554795"/>
              </p:ext>
            </p:extLst>
          </p:nvPr>
        </p:nvGraphicFramePr>
        <p:xfrm>
          <a:off x="304800" y="1295399"/>
          <a:ext cx="85344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90750"/>
              </a:tblGrid>
              <a:tr h="2667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Испани</a:t>
                      </a:r>
                      <a:r>
                        <a:rPr lang="mn-MN" sz="1800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,Португалын </a:t>
                      </a:r>
                      <a:r>
                        <a:rPr lang="mn-MN" sz="18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колончлолын үр дагавар юу байсан бэ ? </a:t>
                      </a:r>
                      <a:endParaRPr lang="en-US" sz="11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Колумбын  аялал колончлолд хэрхэн нөлөөлсөн бэ?  </a:t>
                      </a:r>
                      <a:endParaRPr lang="en-US" sz="11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Колонийн байдал колончлол</a:t>
                      </a:r>
                      <a:endParaRPr lang="en-US" sz="11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Колони улсуудын  хэл шашин яагаад өөрчлөгдсөн бэ? </a:t>
                      </a:r>
                      <a:endParaRPr lang="en-US" sz="11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67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911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990600"/>
          </a:xfrm>
        </p:spPr>
        <p:txBody>
          <a:bodyPr>
            <a:normAutofit/>
          </a:bodyPr>
          <a:lstStyle/>
          <a:p>
            <a:r>
              <a:rPr lang="mn-MN" dirty="0" smtClean="0"/>
              <a:t>Үр дүнг нэгтгэх  таниулах      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алхам 7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199"/>
            <a:ext cx="4191000" cy="762001"/>
          </a:xfrm>
        </p:spPr>
        <p:txBody>
          <a:bodyPr/>
          <a:lstStyle/>
          <a:p>
            <a:pPr algn="ctr"/>
            <a:r>
              <a:rPr lang="en-US" sz="1400" dirty="0" err="1">
                <a:latin typeface="Arial" pitchFamily="34" charset="0"/>
                <a:cs typeface="Arial" pitchFamily="34" charset="0"/>
              </a:rPr>
              <a:t>Ажлын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хуудас газар зүйн их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нээлт хэн хийснийг  нэгтгэн дүгнээрэй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mn-MN" sz="1400" dirty="0"/>
              <a:t>                     </a:t>
            </a:r>
            <a:endParaRPr lang="en-US" sz="1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228600" y="2133600"/>
          <a:ext cx="4038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082040"/>
                <a:gridCol w="807720"/>
                <a:gridCol w="807720"/>
                <a:gridCol w="807720"/>
              </a:tblGrid>
              <a:tr h="2133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Хэзээ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70" marR="64770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Хаана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70" marR="64770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Юу  хэн 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70" marR="64770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Яагаад  хэрхэн хийсэн вэ?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70" marR="64770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Яагаад </a:t>
                      </a:r>
                      <a:r>
                        <a:rPr lang="mn-MN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энэ үйл явдал болсон </a:t>
                      </a:r>
                      <a:r>
                        <a:rPr lang="mn-MN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вэ? 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70" marR="64770" marT="0" marB="0" vert="vert270"/>
                </a:tc>
              </a:tr>
              <a:tr h="2133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1" marR="86361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219199"/>
            <a:ext cx="3661353" cy="609601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Энэ хэн бэ 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17" y="2286000"/>
            <a:ext cx="1908283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62" y="2421543"/>
            <a:ext cx="1579075" cy="1560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14" y="4194040"/>
            <a:ext cx="1915932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19745"/>
            <a:ext cx="1981200" cy="21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6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610600" cy="1219199"/>
          </a:xfrm>
        </p:spPr>
        <p:txBody>
          <a:bodyPr/>
          <a:lstStyle/>
          <a:p>
            <a:r>
              <a:rPr lang="mn-MN" dirty="0" smtClean="0"/>
              <a:t>Үр дүнг нэгтгэн дүгнэх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286252" cy="1066799"/>
          </a:xfrm>
        </p:spPr>
        <p:txBody>
          <a:bodyPr>
            <a:normAutofit/>
          </a:bodyPr>
          <a:lstStyle/>
          <a:p>
            <a:pPr algn="ctr"/>
            <a:r>
              <a:rPr lang="mn-MN" dirty="0" smtClean="0"/>
              <a:t>Газар зүйн их нээлт дэлхийн түүхийн эхлэл болох нь ......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3776302"/>
              </p:ext>
            </p:extLst>
          </p:nvPr>
        </p:nvGraphicFramePr>
        <p:xfrm>
          <a:off x="228600" y="2743199"/>
          <a:ext cx="3886200" cy="358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1069075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/>
                        <a:t>Үндэслэл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/>
                        <a:t>Нотолгоо </a:t>
                      </a:r>
                      <a:endParaRPr lang="en-US" dirty="0"/>
                    </a:p>
                  </a:txBody>
                  <a:tcPr/>
                </a:tc>
              </a:tr>
              <a:tr h="25123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524001"/>
            <a:ext cx="3661353" cy="914399"/>
          </a:xfrm>
        </p:spPr>
        <p:txBody>
          <a:bodyPr/>
          <a:lstStyle/>
          <a:p>
            <a:pPr algn="ctr"/>
            <a:r>
              <a:rPr lang="mn-MN" dirty="0" smtClean="0"/>
              <a:t>Колончлол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48008547"/>
              </p:ext>
            </p:extLst>
          </p:nvPr>
        </p:nvGraphicFramePr>
        <p:xfrm>
          <a:off x="4629150" y="2743198"/>
          <a:ext cx="382905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525"/>
                <a:gridCol w="1914525"/>
              </a:tblGrid>
              <a:tr h="1395352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/>
                        <a:t>Колончлол</a:t>
                      </a:r>
                      <a:r>
                        <a:rPr lang="mn-MN" baseline="0" dirty="0" smtClean="0"/>
                        <a:t> эерэг тал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/>
                        <a:t>Колончлолын сөрөг тал </a:t>
                      </a:r>
                      <a:endParaRPr lang="en-US" dirty="0"/>
                    </a:p>
                  </a:txBody>
                  <a:tcPr/>
                </a:tc>
              </a:tr>
              <a:tr h="21860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02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04800"/>
            <a:ext cx="3962400" cy="6400799"/>
          </a:xfrm>
        </p:spPr>
        <p:txBody>
          <a:bodyPr>
            <a:normAutofit/>
          </a:bodyPr>
          <a:lstStyle/>
          <a:p>
            <a:r>
              <a:rPr lang="en-US" b="1" dirty="0" err="1"/>
              <a:t>Суралцахуйн</a:t>
            </a:r>
            <a:r>
              <a:rPr lang="en-US" b="1" dirty="0"/>
              <a:t> </a:t>
            </a:r>
            <a:r>
              <a:rPr lang="en-US" b="1" dirty="0" err="1" smtClean="0"/>
              <a:t>зорил</a:t>
            </a:r>
            <a:r>
              <a:rPr lang="mn-MN" b="1" dirty="0" smtClean="0"/>
              <a:t>т </a:t>
            </a:r>
            <a:r>
              <a:rPr lang="mn-MN" dirty="0" smtClean="0"/>
              <a:t>: </a:t>
            </a:r>
          </a:p>
          <a:p>
            <a:r>
              <a:rPr lang="mn-MN" dirty="0" smtClean="0"/>
              <a:t>Газар </a:t>
            </a:r>
            <a:r>
              <a:rPr lang="mn-MN" dirty="0"/>
              <a:t>зүйн их нээлт </a:t>
            </a:r>
            <a:r>
              <a:rPr lang="mn-MN" dirty="0" smtClean="0"/>
              <a:t> тухайн баримт мэдээлэлд  дүн шинжилгээ хийх , судлан өөрийн үзэл бодлыг илэрхийлэх \номлох няцаах арга барил эзэмших\</a:t>
            </a:r>
          </a:p>
          <a:p>
            <a:r>
              <a:rPr lang="mn-MN" dirty="0" smtClean="0"/>
              <a:t>газар зүйн их нээлт  хийх </a:t>
            </a:r>
            <a:r>
              <a:rPr lang="mn-MN" dirty="0"/>
              <a:t>болсон шалтгаан үр </a:t>
            </a:r>
            <a:r>
              <a:rPr lang="mn-MN" dirty="0" smtClean="0"/>
              <a:t>дагавар</a:t>
            </a:r>
            <a:r>
              <a:rPr lang="mn-MN" dirty="0"/>
              <a:t> гол нээлт хийсэн </a:t>
            </a:r>
            <a:r>
              <a:rPr lang="mn-MN" dirty="0" smtClean="0"/>
              <a:t> </a:t>
            </a:r>
            <a:r>
              <a:rPr lang="mn-MN" dirty="0"/>
              <a:t>төлөөлөгч </a:t>
            </a:r>
            <a:r>
              <a:rPr lang="mn-MN" dirty="0" smtClean="0"/>
              <a:t> тэдний үйл </a:t>
            </a:r>
            <a:r>
              <a:rPr lang="mn-MN" dirty="0"/>
              <a:t>ажлиллагааг</a:t>
            </a:r>
            <a:r>
              <a:rPr lang="mn-MN" dirty="0" smtClean="0"/>
              <a:t> , </a:t>
            </a:r>
            <a:r>
              <a:rPr lang="mn-MN" dirty="0"/>
              <a:t>түүхэн үйл  явцтай танилцах </a:t>
            </a:r>
            <a:r>
              <a:rPr lang="mn-MN" dirty="0" smtClean="0"/>
              <a:t>, эргэцүүлэн  үр дагаврыг тунгаан бодох замаар үнэлэлт  дүгнэлт өгөх .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04800"/>
            <a:ext cx="3829050" cy="6248401"/>
          </a:xfrm>
        </p:spPr>
        <p:txBody>
          <a:bodyPr>
            <a:normAutofit/>
          </a:bodyPr>
          <a:lstStyle/>
          <a:p>
            <a:r>
              <a:rPr lang="mn-MN" b="1" dirty="0" smtClean="0"/>
              <a:t>Үнэлгээ\ үр дүнд хүрсэн \</a:t>
            </a:r>
            <a:endParaRPr lang="en-US" dirty="0"/>
          </a:p>
          <a:p>
            <a:r>
              <a:rPr lang="mn-MN" dirty="0" smtClean="0"/>
              <a:t>Өөрийн үзэл бодлыг илэрхийлэхийн  тулд шаардлагатай мэдээллийг  олж ашиглах ,үндэслэл тайлбар хийх  асуудал дэвшүүлж буй эсэх  </a:t>
            </a:r>
          </a:p>
          <a:p>
            <a:r>
              <a:rPr lang="mn-MN" dirty="0" smtClean="0"/>
              <a:t>Баримтын агуулгыг  болон хүснэгтэн  мэдээллийг  ажлын үр дүнг  </a:t>
            </a:r>
            <a:r>
              <a:rPr lang="mn-MN" dirty="0"/>
              <a:t>и</a:t>
            </a:r>
            <a:r>
              <a:rPr lang="mn-MN" dirty="0" smtClean="0"/>
              <a:t>лэрхийлж буй байдал </a:t>
            </a:r>
          </a:p>
          <a:p>
            <a:r>
              <a:rPr lang="mn-MN" dirty="0" smtClean="0"/>
              <a:t>Түүхэн баримт дээр гарч буй  ойлголтыг  зөв тайлбарлаж буй  байдал </a:t>
            </a:r>
          </a:p>
          <a:p>
            <a:endParaRPr lang="mn-M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93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1"/>
            <a:ext cx="8230070" cy="838200"/>
          </a:xfrm>
        </p:spPr>
        <p:txBody>
          <a:bodyPr/>
          <a:lstStyle/>
          <a:p>
            <a:r>
              <a:rPr lang="mn-MN" dirty="0" smtClean="0"/>
              <a:t>Гэрийн даалгавар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19600"/>
            <a:ext cx="7772400" cy="1371601"/>
          </a:xfrm>
        </p:spPr>
        <p:txBody>
          <a:bodyPr/>
          <a:lstStyle/>
          <a:p>
            <a:r>
              <a:rPr lang="mn-MN" dirty="0" smtClean="0"/>
              <a:t>“ Газар зүйн нээлт ба би  “  гэсэн сэдвээр  эссэ  бичих . 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6019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3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763000" cy="990599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Асуудал таамаглал дэвшүүлж багаар ярилцах  </a:t>
            </a:r>
            <a:r>
              <a:rPr lang="mn-MN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алхам 1 багш хөтөлнө 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733800" cy="5257799"/>
          </a:xfrm>
        </p:spPr>
        <p:txBody>
          <a:bodyPr>
            <a:normAutofit lnSpcReduction="10000"/>
          </a:bodyPr>
          <a:lstStyle/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Шинэ газар очоод та нар хамгийн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түрүүнд </a:t>
            </a:r>
            <a:r>
              <a:rPr lang="mn-MN" dirty="0">
                <a:latin typeface="Arial" pitchFamily="34" charset="0"/>
                <a:cs typeface="Arial" pitchFamily="34" charset="0"/>
              </a:rPr>
              <a:t>юуг нь эхэлж сонирхох вэ?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Та нарыг   эзэнгүй аралд  аваачвал  хамгийн түрүүнд юу хийх вэ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Хэрвээ чамайг номхон дөлгөөн далайд аваачвал чи  яах вэ?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Та бүхэн усан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онгоцонд  </a:t>
            </a:r>
            <a:r>
              <a:rPr lang="mn-MN" dirty="0">
                <a:latin typeface="Arial" pitchFamily="34" charset="0"/>
                <a:cs typeface="Arial" pitchFamily="34" charset="0"/>
              </a:rPr>
              <a:t>сууж үзсэн үү ?ямар байдаг бол удаан хугацаанд явбал яах вэ? 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400" dirty="0"/>
              <a:t> 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962400" cy="5257799"/>
          </a:xfrm>
        </p:spPr>
        <p:txBody>
          <a:bodyPr>
            <a:normAutofit lnSpcReduction="10000"/>
          </a:bodyPr>
          <a:lstStyle/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Нэгэн </a:t>
            </a:r>
            <a:r>
              <a:rPr lang="mn-MN" dirty="0">
                <a:latin typeface="Arial" pitchFamily="34" charset="0"/>
                <a:cs typeface="Arial" pitchFamily="34" charset="0"/>
              </a:rPr>
              <a:t>өглөө сэрвэл чинь  чамайг эзэнгүй маш их баялагтай газар аваачвал та нар  яах вэ?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>
                <a:latin typeface="Arial" pitchFamily="34" charset="0"/>
                <a:cs typeface="Arial" pitchFamily="34" charset="0"/>
              </a:rPr>
              <a:t>Нээлт гэж юу вэ ? 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mn-MN" dirty="0">
                <a:latin typeface="Arial" pitchFamily="34" charset="0"/>
                <a:cs typeface="Arial" pitchFamily="34" charset="0"/>
              </a:rPr>
              <a:t>Нээлт хийсний учир шалтгаан юу  вэ ?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Газар зүйн их нээлт гэж юу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вэ?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6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34" y="1"/>
            <a:ext cx="8316532" cy="990600"/>
          </a:xfrm>
        </p:spPr>
        <p:txBody>
          <a:bodyPr>
            <a:normAutofit/>
          </a:bodyPr>
          <a:lstStyle/>
          <a:p>
            <a:pPr algn="ctr"/>
            <a:r>
              <a:rPr lang="mn-M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Хичээлд  баримтлах дэг: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115746"/>
              </p:ext>
            </p:extLst>
          </p:nvPr>
        </p:nvGraphicFramePr>
        <p:xfrm>
          <a:off x="299434" y="990601"/>
          <a:ext cx="8615966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9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28601"/>
            <a:ext cx="7773338" cy="838200"/>
          </a:xfrm>
        </p:spPr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Түлхүүр үг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3048000" cy="5333999"/>
          </a:xfrm>
        </p:spPr>
        <p:txBody>
          <a:bodyPr/>
          <a:lstStyle/>
          <a:p>
            <a:pPr lvl="0"/>
            <a:r>
              <a:rPr lang="mn-MN" dirty="0">
                <a:latin typeface="Arial" pitchFamily="34" charset="0"/>
                <a:cs typeface="Arial" pitchFamily="34" charset="0"/>
              </a:rPr>
              <a:t>Хөлөг онгоц ,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dirty="0">
                <a:latin typeface="Arial" pitchFamily="34" charset="0"/>
                <a:cs typeface="Arial" pitchFamily="34" charset="0"/>
              </a:rPr>
              <a:t>Далайн аялал ,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dirty="0">
                <a:latin typeface="Arial" pitchFamily="34" charset="0"/>
                <a:cs typeface="Arial" pitchFamily="34" charset="0"/>
              </a:rPr>
              <a:t>Худалдааны шинэ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   зам </a:t>
            </a:r>
            <a:r>
              <a:rPr lang="mn-MN" dirty="0">
                <a:latin typeface="Arial" pitchFamily="34" charset="0"/>
                <a:cs typeface="Arial" pitchFamily="34" charset="0"/>
              </a:rPr>
              <a:t>,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dirty="0">
                <a:latin typeface="Arial" pitchFamily="34" charset="0"/>
                <a:cs typeface="Arial" pitchFamily="34" charset="0"/>
              </a:rPr>
              <a:t>Колумба ,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dirty="0" smtClean="0">
                <a:latin typeface="Arial" pitchFamily="34" charset="0"/>
                <a:cs typeface="Arial" pitchFamily="34" charset="0"/>
              </a:rPr>
              <a:t>Маггелан</a:t>
            </a:r>
            <a:r>
              <a:rPr lang="mn-MN" dirty="0">
                <a:latin typeface="Arial" pitchFamily="34" charset="0"/>
                <a:cs typeface="Arial" pitchFamily="34" charset="0"/>
              </a:rPr>
              <a:t>,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dirty="0">
                <a:latin typeface="Arial" pitchFamily="34" charset="0"/>
                <a:cs typeface="Arial" pitchFamily="34" charset="0"/>
              </a:rPr>
              <a:t>Васка Да Гама ,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dirty="0">
                <a:latin typeface="Arial" pitchFamily="34" charset="0"/>
                <a:cs typeface="Arial" pitchFamily="34" charset="0"/>
              </a:rPr>
              <a:t>Америко Веспучи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19200"/>
            <a:ext cx="5562600" cy="5333999"/>
          </a:xfrm>
        </p:spPr>
      </p:pic>
    </p:spTree>
    <p:extLst>
      <p:ext uri="{BB962C8B-B14F-4D97-AF65-F5344CB8AC3E}">
        <p14:creationId xmlns:p14="http://schemas.microsoft.com/office/powerpoint/2010/main" val="234997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1999" cy="1371600"/>
          </a:xfrm>
        </p:spPr>
        <p:txBody>
          <a:bodyPr>
            <a:noAutofit/>
          </a:bodyPr>
          <a:lstStyle/>
          <a:p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Алхам 2  мэдээлэл боловсруулан задлан  шинжлэх  сурах бичгийн 40-41 хуудасны мэдээлэлтэй танилцаж , асуулт даалгавар хийх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371601"/>
            <a:ext cx="2474232" cy="685800"/>
          </a:xfrm>
        </p:spPr>
        <p:txBody>
          <a:bodyPr/>
          <a:lstStyle/>
          <a:p>
            <a:r>
              <a:rPr lang="mn-MN" dirty="0" smtClean="0"/>
              <a:t>Баг  ажил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28600" y="2286002"/>
            <a:ext cx="2930963" cy="4343397"/>
          </a:xfrm>
        </p:spPr>
        <p:txBody>
          <a:bodyPr>
            <a:normAutofit/>
          </a:bodyPr>
          <a:lstStyle/>
          <a:p>
            <a:pPr algn="l"/>
            <a:r>
              <a:rPr lang="mn-MN" dirty="0" smtClean="0">
                <a:latin typeface="Arial" pitchFamily="34" charset="0"/>
                <a:cs typeface="Arial" pitchFamily="34" charset="0"/>
              </a:rPr>
              <a:t>Европын улс орнуудад далайн шинэ зам эрж олох шаардлага  яагаад тулгарсан вэ?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mn-MN" dirty="0">
                <a:latin typeface="Arial" pitchFamily="34" charset="0"/>
                <a:cs typeface="Arial" pitchFamily="34" charset="0"/>
              </a:rPr>
              <a:t>Газар зүйн нээлтийг хэзээ хэн хийсэн вэ?</a:t>
            </a:r>
          </a:p>
          <a:p>
            <a:pPr algn="l"/>
            <a:r>
              <a:rPr lang="mn-MN" dirty="0">
                <a:latin typeface="Arial" pitchFamily="34" charset="0"/>
                <a:cs typeface="Arial" pitchFamily="34" charset="0"/>
              </a:rPr>
              <a:t>Тухайн үеийн хүмүүс дэлхийн тухай ямар  мэдлэгтэй байсан бол  таамаглал дэвшүүлж ярилцах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524001"/>
            <a:ext cx="2468641" cy="457200"/>
          </a:xfrm>
        </p:spPr>
        <p:txBody>
          <a:bodyPr/>
          <a:lstStyle/>
          <a:p>
            <a:r>
              <a:rPr lang="mn-MN" dirty="0" smtClean="0"/>
              <a:t>Баг ажил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159563" y="2273478"/>
            <a:ext cx="2250637" cy="4355921"/>
          </a:xfrm>
        </p:spPr>
        <p:txBody>
          <a:bodyPr/>
          <a:lstStyle/>
          <a:p>
            <a:pPr algn="l"/>
            <a:r>
              <a:rPr lang="mn-MN" dirty="0">
                <a:latin typeface="Arial" pitchFamily="34" charset="0"/>
                <a:cs typeface="Arial" pitchFamily="34" charset="0"/>
              </a:rPr>
              <a:t>Баримт мэдээлэлд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тулгуурлан </a:t>
            </a:r>
            <a:r>
              <a:rPr lang="mn-MN" dirty="0">
                <a:latin typeface="Arial" pitchFamily="34" charset="0"/>
                <a:cs typeface="Arial" pitchFamily="34" charset="0"/>
              </a:rPr>
              <a:t>дэлхий ямар хэлбэртэй талаарх 15 зууны Европын  судлаачдын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мэдлэг  </a:t>
            </a:r>
            <a:r>
              <a:rPr lang="mn-MN" dirty="0">
                <a:latin typeface="Arial" pitchFamily="34" charset="0"/>
                <a:cs typeface="Arial" pitchFamily="34" charset="0"/>
              </a:rPr>
              <a:t>газар зүйн  их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нээлттэй </a:t>
            </a:r>
            <a:r>
              <a:rPr lang="mn-MN" dirty="0">
                <a:latin typeface="Arial" pitchFamily="34" charset="0"/>
                <a:cs typeface="Arial" pitchFamily="34" charset="0"/>
              </a:rPr>
              <a:t>хэрхэн холбогдохыг   тайлбарлуулах.   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979974" y="1435278"/>
            <a:ext cx="2478696" cy="622124"/>
          </a:xfrm>
        </p:spPr>
        <p:txBody>
          <a:bodyPr/>
          <a:lstStyle/>
          <a:p>
            <a:r>
              <a:rPr lang="mn-MN" dirty="0" smtClean="0"/>
              <a:t>Алхам 3 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5807933" y="2286004"/>
            <a:ext cx="3107467" cy="914396"/>
          </a:xfrm>
        </p:spPr>
        <p:txBody>
          <a:bodyPr>
            <a:normAutofit/>
          </a:bodyPr>
          <a:lstStyle/>
          <a:p>
            <a:r>
              <a:rPr lang="mn-MN" dirty="0" smtClean="0"/>
              <a:t>Сурах бичгийн 41-43 хуудасныг  уншиж Мэдээлэл цуглуулах </a:t>
            </a:r>
          </a:p>
          <a:p>
            <a:endParaRPr lang="mn-MN" dirty="0" smtClean="0"/>
          </a:p>
          <a:p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33" y="3505203"/>
            <a:ext cx="2955066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3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mn-MN" sz="4000" b="1" dirty="0" smtClean="0">
                <a:latin typeface="Arial" pitchFamily="34" charset="0"/>
                <a:cs typeface="Arial" pitchFamily="34" charset="0"/>
              </a:rPr>
              <a:t>Колони:</a:t>
            </a:r>
            <a:r>
              <a:rPr lang="mn-MN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3600" dirty="0">
                <a:latin typeface="Arial" pitchFamily="34" charset="0"/>
                <a:cs typeface="Arial" pitchFamily="34" charset="0"/>
              </a:rPr>
              <a:t>Х</a:t>
            </a:r>
            <a:r>
              <a:rPr lang="mn-MN" sz="3600" dirty="0" smtClean="0">
                <a:latin typeface="Arial" pitchFamily="34" charset="0"/>
                <a:cs typeface="Arial" pitchFamily="34" charset="0"/>
              </a:rPr>
              <a:t>арийн эзэн улсын шууд захиргаанд оршдог улс төр эдийн засгийн ямар ч эрх мэдэлгүй орон.</a:t>
            </a:r>
          </a:p>
          <a:p>
            <a:pPr marL="109728" indent="0" algn="just">
              <a:buNone/>
            </a:pPr>
            <a:endParaRPr lang="mn-MN" sz="4000" b="1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r>
              <a:rPr lang="mn-MN" sz="4000" b="1" dirty="0" smtClean="0">
                <a:latin typeface="Arial" pitchFamily="34" charset="0"/>
                <a:cs typeface="Arial" pitchFamily="34" charset="0"/>
              </a:rPr>
              <a:t>Колончлол: </a:t>
            </a:r>
            <a:r>
              <a:rPr lang="mn-MN" sz="3600" dirty="0" smtClean="0">
                <a:latin typeface="Arial" pitchFamily="34" charset="0"/>
                <a:cs typeface="Arial" pitchFamily="34" charset="0"/>
              </a:rPr>
              <a:t>Хүчирхэг улс гүрнүүдийн хөгжил буурай хүн ам цөөнтэй нутаг дэвсгэрт ноёрхолоо тогтоон уугуул нутгийнхныг засаглан захирах соёлоо дэлгэрүүлэх шилжин суурьших үйл явц.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3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304801"/>
            <a:ext cx="7773338" cy="838200"/>
          </a:xfrm>
        </p:spPr>
        <p:txBody>
          <a:bodyPr>
            <a:normAutofit/>
          </a:bodyPr>
          <a:lstStyle/>
          <a:p>
            <a:r>
              <a:rPr lang="mn-MN" dirty="0" smtClean="0"/>
              <a:t>Алхам 4  газрын зурагт заах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2" y="1447800"/>
            <a:ext cx="2362670" cy="5105399"/>
          </a:xfrm>
        </p:spPr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Европын улсуудаас газар дундын тэнгис, улаан тэнгисээр дамжин Энэтхэг хүрэх замыг газрын зурагт заах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4" y="1295400"/>
            <a:ext cx="5714999" cy="5257799"/>
          </a:xfrm>
        </p:spPr>
      </p:pic>
    </p:spTree>
    <p:extLst>
      <p:ext uri="{BB962C8B-B14F-4D97-AF65-F5344CB8AC3E}">
        <p14:creationId xmlns:p14="http://schemas.microsoft.com/office/powerpoint/2010/main" val="179532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401"/>
            <a:ext cx="2286000" cy="25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9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665</TotalTime>
  <Words>657</Words>
  <Application>Microsoft Office PowerPoint</Application>
  <PresentationFormat>On-screen Show (4:3)</PresentationFormat>
  <Paragraphs>102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Celestial</vt:lpstr>
      <vt:lpstr>Газар зүйн их нээлт</vt:lpstr>
      <vt:lpstr>PowerPoint Presentation</vt:lpstr>
      <vt:lpstr>Асуудал таамаглал дэвшүүлж багаар ярилцах  алхам 1 багш хөтөлнө </vt:lpstr>
      <vt:lpstr>Хичээлд  баримтлах дэг:</vt:lpstr>
      <vt:lpstr>Түлхүүр үг</vt:lpstr>
      <vt:lpstr>Алхам 2  мэдээлэл боловсруулан задлан  шинжлэх  сурах бичгийн 40-41 хуудасны мэдээлэлтэй танилцаж , асуулт даалгавар хийх  </vt:lpstr>
      <vt:lpstr>PowerPoint Presentation</vt:lpstr>
      <vt:lpstr>Алхам 4  газрын зурагт заах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мэдээлэл боловсруулан  задлан шинжлэх  Алхам 5:  Ажлын хуудас  </vt:lpstr>
      <vt:lpstr> Ажлын хуудас  сурах Бичгийн 44 хуудас                                                мэдээлэл унших  мэдээлэл цуглуулах        </vt:lpstr>
      <vt:lpstr>Ажлын хуудас     сурах бичгийн 45 тал мэдээлэл судлах  дүн шинжилгээ хийх                                  </vt:lpstr>
      <vt:lpstr>Үйлийг  төлөвлөх  мэдээлэл цуглуулах : Ажлын хуудас  алхам 6 </vt:lpstr>
      <vt:lpstr>Үр дүнг нэгтгэх  таниулах       алхам 7  </vt:lpstr>
      <vt:lpstr>Үр дүнг нэгтгэн дүгнэх </vt:lpstr>
      <vt:lpstr>Гэрийн даалгавар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Internet</dc:creator>
  <cp:lastModifiedBy>User</cp:lastModifiedBy>
  <cp:revision>68</cp:revision>
  <dcterms:created xsi:type="dcterms:W3CDTF">2007-05-01T17:13:03Z</dcterms:created>
  <dcterms:modified xsi:type="dcterms:W3CDTF">2019-10-09T11:52:36Z</dcterms:modified>
</cp:coreProperties>
</file>