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4"/>
  </p:notesMasterIdLst>
  <p:sldIdLst>
    <p:sldId id="259" r:id="rId2"/>
    <p:sldId id="258" r:id="rId3"/>
    <p:sldId id="262" r:id="rId4"/>
    <p:sldId id="260" r:id="rId5"/>
    <p:sldId id="261" r:id="rId6"/>
    <p:sldId id="263" r:id="rId7"/>
    <p:sldId id="264" r:id="rId8"/>
    <p:sldId id="265" r:id="rId9"/>
    <p:sldId id="266" r:id="rId10"/>
    <p:sldId id="268" r:id="rId11"/>
    <p:sldId id="267" r:id="rId12"/>
    <p:sldId id="271" r:id="rId13"/>
    <p:sldId id="281" r:id="rId14"/>
    <p:sldId id="270" r:id="rId15"/>
    <p:sldId id="272" r:id="rId16"/>
    <p:sldId id="273" r:id="rId17"/>
    <p:sldId id="284" r:id="rId18"/>
    <p:sldId id="274" r:id="rId19"/>
    <p:sldId id="275" r:id="rId20"/>
    <p:sldId id="276" r:id="rId21"/>
    <p:sldId id="277" r:id="rId22"/>
    <p:sldId id="28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07" autoAdjust="0"/>
    <p:restoredTop sz="94660"/>
  </p:normalViewPr>
  <p:slideViewPr>
    <p:cSldViewPr>
      <p:cViewPr varScale="1">
        <p:scale>
          <a:sx n="70" d="100"/>
          <a:sy n="70" d="100"/>
        </p:scale>
        <p:origin x="139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3D90F1-96FE-4856-B402-BF66C81DF008}" type="datetimeFigureOut">
              <a:rPr lang="en-US" smtClean="0"/>
              <a:pPr/>
              <a:t>10/9/2019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ED4690-60AE-437B-BF98-9EEE95B7C78B}" type="slidenum">
              <a:rPr lang="en-US" smtClean="0"/>
              <a:pPr/>
              <a:t>‹#›</a:t>
            </a:fld>
            <a:endParaRPr lang="en-US"/>
          </a:p>
        </p:txBody>
      </p:sp>
    </p:spTree>
    <p:extLst>
      <p:ext uri="{BB962C8B-B14F-4D97-AF65-F5344CB8AC3E}">
        <p14:creationId xmlns:p14="http://schemas.microsoft.com/office/powerpoint/2010/main" val="912945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mn-MN" dirty="0" smtClean="0"/>
              <a:t>Аж үйлдвэрийн хувьсгал</a:t>
            </a:r>
            <a:endParaRPr lang="en-US" dirty="0"/>
          </a:p>
        </p:txBody>
      </p:sp>
      <p:sp>
        <p:nvSpPr>
          <p:cNvPr id="4" name="Slide Number Placeholder 3"/>
          <p:cNvSpPr>
            <a:spLocks noGrp="1"/>
          </p:cNvSpPr>
          <p:nvPr>
            <p:ph type="sldNum" sz="quarter" idx="10"/>
          </p:nvPr>
        </p:nvSpPr>
        <p:spPr/>
        <p:txBody>
          <a:bodyPr/>
          <a:lstStyle/>
          <a:p>
            <a:fld id="{8BED4690-60AE-437B-BF98-9EEE95B7C78B}" type="slidenum">
              <a:rPr lang="en-US" smtClean="0"/>
              <a:pPr/>
              <a:t>1</a:t>
            </a:fld>
            <a:endParaRPr lang="en-US"/>
          </a:p>
        </p:txBody>
      </p:sp>
    </p:spTree>
    <p:extLst>
      <p:ext uri="{BB962C8B-B14F-4D97-AF65-F5344CB8AC3E}">
        <p14:creationId xmlns:p14="http://schemas.microsoft.com/office/powerpoint/2010/main" val="4021707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mn-MN" dirty="0" smtClean="0">
                <a:latin typeface="Times New Roman" pitchFamily="18" charset="0"/>
                <a:cs typeface="Times New Roman" pitchFamily="18" charset="0"/>
              </a:rPr>
              <a:t>Германы эрдэмтэн Р.Дизелийн </a:t>
            </a:r>
            <a:r>
              <a:rPr lang="en-US" dirty="0" smtClean="0">
                <a:latin typeface="Times New Roman" pitchFamily="18" charset="0"/>
                <a:cs typeface="Times New Roman" pitchFamily="18" charset="0"/>
              </a:rPr>
              <a:t>(1853-1913)</a:t>
            </a:r>
            <a:r>
              <a:rPr lang="mn-MN" dirty="0" smtClean="0">
                <a:latin typeface="Times New Roman" pitchFamily="18" charset="0"/>
                <a:cs typeface="Times New Roman" pitchFamily="18" charset="0"/>
              </a:rPr>
              <a:t> бүтээсэн дотоод шатлалын үйлдвэр чухал үүрэг гүйцэтгэжээ</a:t>
            </a:r>
            <a:endParaRPr lang="en-US" dirty="0"/>
          </a:p>
        </p:txBody>
      </p:sp>
      <p:sp>
        <p:nvSpPr>
          <p:cNvPr id="4" name="Slide Number Placeholder 3"/>
          <p:cNvSpPr>
            <a:spLocks noGrp="1"/>
          </p:cNvSpPr>
          <p:nvPr>
            <p:ph type="sldNum" sz="quarter" idx="10"/>
          </p:nvPr>
        </p:nvSpPr>
        <p:spPr/>
        <p:txBody>
          <a:bodyPr/>
          <a:lstStyle/>
          <a:p>
            <a:fld id="{8BED4690-60AE-437B-BF98-9EEE95B7C78B}" type="slidenum">
              <a:rPr lang="en-US" smtClean="0"/>
              <a:pPr/>
              <a:t>11</a:t>
            </a:fld>
            <a:endParaRPr lang="en-US"/>
          </a:p>
        </p:txBody>
      </p:sp>
    </p:spTree>
    <p:extLst>
      <p:ext uri="{BB962C8B-B14F-4D97-AF65-F5344CB8AC3E}">
        <p14:creationId xmlns:p14="http://schemas.microsoft.com/office/powerpoint/2010/main" val="4101716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1712</a:t>
            </a:r>
            <a:r>
              <a:rPr lang="en-US" baseline="0" dirty="0" smtClean="0"/>
              <a:t> </a:t>
            </a:r>
            <a:r>
              <a:rPr lang="mn-MN" baseline="0" dirty="0" smtClean="0"/>
              <a:t>онд уурын хөдөлгүүрийг зохион бүтээж уурхайн гүний усыг шахан гаргахад хэрэглэв. </a:t>
            </a:r>
            <a:endParaRPr lang="en-US" dirty="0"/>
          </a:p>
        </p:txBody>
      </p:sp>
      <p:sp>
        <p:nvSpPr>
          <p:cNvPr id="4" name="Slide Number Placeholder 3"/>
          <p:cNvSpPr>
            <a:spLocks noGrp="1"/>
          </p:cNvSpPr>
          <p:nvPr>
            <p:ph type="sldNum" sz="quarter" idx="10"/>
          </p:nvPr>
        </p:nvSpPr>
        <p:spPr/>
        <p:txBody>
          <a:bodyPr/>
          <a:lstStyle/>
          <a:p>
            <a:fld id="{8BED4690-60AE-437B-BF98-9EEE95B7C78B}" type="slidenum">
              <a:rPr lang="en-US" smtClean="0"/>
              <a:pPr/>
              <a:t>12</a:t>
            </a:fld>
            <a:endParaRPr lang="en-US"/>
          </a:p>
        </p:txBody>
      </p:sp>
    </p:spTree>
    <p:extLst>
      <p:ext uri="{BB962C8B-B14F-4D97-AF65-F5344CB8AC3E}">
        <p14:creationId xmlns:p14="http://schemas.microsoft.com/office/powerpoint/2010/main" val="934602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1765</a:t>
            </a:r>
            <a:r>
              <a:rPr lang="en-US" baseline="0" dirty="0" smtClean="0"/>
              <a:t> </a:t>
            </a:r>
            <a:r>
              <a:rPr lang="mn-MN" baseline="0" dirty="0" smtClean="0"/>
              <a:t>онд уурын хөдөлгүүрийг сайжруулж уурхай, нэхмэлийн болон бусад үйлдвэрийн янз бүрийн машин ажиллуулах боломжтой болов. </a:t>
            </a:r>
            <a:endParaRPr lang="en-US" dirty="0"/>
          </a:p>
        </p:txBody>
      </p:sp>
      <p:sp>
        <p:nvSpPr>
          <p:cNvPr id="4" name="Slide Number Placeholder 3"/>
          <p:cNvSpPr>
            <a:spLocks noGrp="1"/>
          </p:cNvSpPr>
          <p:nvPr>
            <p:ph type="sldNum" sz="quarter" idx="10"/>
          </p:nvPr>
        </p:nvSpPr>
        <p:spPr/>
        <p:txBody>
          <a:bodyPr/>
          <a:lstStyle/>
          <a:p>
            <a:fld id="{8BED4690-60AE-437B-BF98-9EEE95B7C78B}" type="slidenum">
              <a:rPr lang="en-US" smtClean="0"/>
              <a:pPr/>
              <a:t>14</a:t>
            </a:fld>
            <a:endParaRPr lang="en-US"/>
          </a:p>
        </p:txBody>
      </p:sp>
    </p:spTree>
    <p:extLst>
      <p:ext uri="{BB962C8B-B14F-4D97-AF65-F5344CB8AC3E}">
        <p14:creationId xmlns:p14="http://schemas.microsoft.com/office/powerpoint/2010/main" val="2645191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mn-MN" dirty="0" smtClean="0"/>
              <a:t>Тээвэр</a:t>
            </a:r>
            <a:endParaRPr lang="en-US" dirty="0"/>
          </a:p>
        </p:txBody>
      </p:sp>
      <p:sp>
        <p:nvSpPr>
          <p:cNvPr id="4" name="Slide Number Placeholder 3"/>
          <p:cNvSpPr>
            <a:spLocks noGrp="1"/>
          </p:cNvSpPr>
          <p:nvPr>
            <p:ph type="sldNum" sz="quarter" idx="10"/>
          </p:nvPr>
        </p:nvSpPr>
        <p:spPr/>
        <p:txBody>
          <a:bodyPr/>
          <a:lstStyle/>
          <a:p>
            <a:fld id="{8BED4690-60AE-437B-BF98-9EEE95B7C78B}" type="slidenum">
              <a:rPr lang="en-US" smtClean="0"/>
              <a:pPr/>
              <a:t>16</a:t>
            </a:fld>
            <a:endParaRPr lang="en-US"/>
          </a:p>
        </p:txBody>
      </p:sp>
    </p:spTree>
    <p:extLst>
      <p:ext uri="{BB962C8B-B14F-4D97-AF65-F5344CB8AC3E}">
        <p14:creationId xmlns:p14="http://schemas.microsoft.com/office/powerpoint/2010/main" val="2573226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mn-MN" dirty="0" smtClean="0"/>
              <a:t>Нүүрс</a:t>
            </a:r>
            <a:r>
              <a:rPr lang="mn-MN" baseline="0" dirty="0" smtClean="0"/>
              <a:t> тээвэрлэлт</a:t>
            </a:r>
            <a:endParaRPr lang="en-US" dirty="0"/>
          </a:p>
        </p:txBody>
      </p:sp>
      <p:sp>
        <p:nvSpPr>
          <p:cNvPr id="4" name="Slide Number Placeholder 3"/>
          <p:cNvSpPr>
            <a:spLocks noGrp="1"/>
          </p:cNvSpPr>
          <p:nvPr>
            <p:ph type="sldNum" sz="quarter" idx="10"/>
          </p:nvPr>
        </p:nvSpPr>
        <p:spPr/>
        <p:txBody>
          <a:bodyPr/>
          <a:lstStyle/>
          <a:p>
            <a:fld id="{8BED4690-60AE-437B-BF98-9EEE95B7C78B}" type="slidenum">
              <a:rPr lang="en-US" smtClean="0"/>
              <a:pPr/>
              <a:t>18</a:t>
            </a:fld>
            <a:endParaRPr lang="en-US"/>
          </a:p>
        </p:txBody>
      </p:sp>
    </p:spTree>
    <p:extLst>
      <p:ext uri="{BB962C8B-B14F-4D97-AF65-F5344CB8AC3E}">
        <p14:creationId xmlns:p14="http://schemas.microsoft.com/office/powerpoint/2010/main" val="1478693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mn-MN" dirty="0" smtClean="0"/>
              <a:t>Хүүхдүүдийн</a:t>
            </a:r>
            <a:r>
              <a:rPr lang="mn-MN" baseline="0" dirty="0" smtClean="0"/>
              <a:t> ажиллах нөхцөл</a:t>
            </a:r>
            <a:endParaRPr lang="en-US" dirty="0"/>
          </a:p>
        </p:txBody>
      </p:sp>
      <p:sp>
        <p:nvSpPr>
          <p:cNvPr id="4" name="Slide Number Placeholder 3"/>
          <p:cNvSpPr>
            <a:spLocks noGrp="1"/>
          </p:cNvSpPr>
          <p:nvPr>
            <p:ph type="sldNum" sz="quarter" idx="10"/>
          </p:nvPr>
        </p:nvSpPr>
        <p:spPr/>
        <p:txBody>
          <a:bodyPr/>
          <a:lstStyle/>
          <a:p>
            <a:fld id="{8BED4690-60AE-437B-BF98-9EEE95B7C78B}" type="slidenum">
              <a:rPr lang="en-US" smtClean="0"/>
              <a:pPr/>
              <a:t>20</a:t>
            </a:fld>
            <a:endParaRPr lang="en-US"/>
          </a:p>
        </p:txBody>
      </p:sp>
    </p:spTree>
    <p:extLst>
      <p:ext uri="{BB962C8B-B14F-4D97-AF65-F5344CB8AC3E}">
        <p14:creationId xmlns:p14="http://schemas.microsoft.com/office/powerpoint/2010/main" val="1676178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C5C56E4-0ADA-4602-912C-15DA1CDE11F9}" type="datetimeFigureOut">
              <a:rPr lang="en-US" smtClean="0"/>
              <a:pPr/>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FA275-9028-4693-86FD-BEA73C9B1B47}" type="slidenum">
              <a:rPr lang="en-US" smtClean="0"/>
              <a:pPr/>
              <a:t>‹#›</a:t>
            </a:fld>
            <a:endParaRPr lang="en-US"/>
          </a:p>
        </p:txBody>
      </p:sp>
    </p:spTree>
    <p:extLst>
      <p:ext uri="{BB962C8B-B14F-4D97-AF65-F5344CB8AC3E}">
        <p14:creationId xmlns:p14="http://schemas.microsoft.com/office/powerpoint/2010/main" val="435877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5C56E4-0ADA-4602-912C-15DA1CDE11F9}" type="datetimeFigureOut">
              <a:rPr lang="en-US" smtClean="0"/>
              <a:pPr/>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FA275-9028-4693-86FD-BEA73C9B1B47}" type="slidenum">
              <a:rPr lang="en-US" smtClean="0"/>
              <a:pPr/>
              <a:t>‹#›</a:t>
            </a:fld>
            <a:endParaRPr lang="en-US"/>
          </a:p>
        </p:txBody>
      </p:sp>
    </p:spTree>
    <p:extLst>
      <p:ext uri="{BB962C8B-B14F-4D97-AF65-F5344CB8AC3E}">
        <p14:creationId xmlns:p14="http://schemas.microsoft.com/office/powerpoint/2010/main" val="327962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5C56E4-0ADA-4602-912C-15DA1CDE11F9}" type="datetimeFigureOut">
              <a:rPr lang="en-US" smtClean="0"/>
              <a:pPr/>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FA275-9028-4693-86FD-BEA73C9B1B47}"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14143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5C56E4-0ADA-4602-912C-15DA1CDE11F9}" type="datetimeFigureOut">
              <a:rPr lang="en-US" smtClean="0"/>
              <a:pPr/>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FA275-9028-4693-86FD-BEA73C9B1B47}" type="slidenum">
              <a:rPr lang="en-US" smtClean="0"/>
              <a:pPr/>
              <a:t>‹#›</a:t>
            </a:fld>
            <a:endParaRPr lang="en-US"/>
          </a:p>
        </p:txBody>
      </p:sp>
    </p:spTree>
    <p:extLst>
      <p:ext uri="{BB962C8B-B14F-4D97-AF65-F5344CB8AC3E}">
        <p14:creationId xmlns:p14="http://schemas.microsoft.com/office/powerpoint/2010/main" val="415412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5C56E4-0ADA-4602-912C-15DA1CDE11F9}" type="datetimeFigureOut">
              <a:rPr lang="en-US" smtClean="0"/>
              <a:pPr/>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FA275-9028-4693-86FD-BEA73C9B1B47}"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36018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5C56E4-0ADA-4602-912C-15DA1CDE11F9}" type="datetimeFigureOut">
              <a:rPr lang="en-US" smtClean="0"/>
              <a:pPr/>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FA275-9028-4693-86FD-BEA73C9B1B47}" type="slidenum">
              <a:rPr lang="en-US" smtClean="0"/>
              <a:pPr/>
              <a:t>‹#›</a:t>
            </a:fld>
            <a:endParaRPr lang="en-US"/>
          </a:p>
        </p:txBody>
      </p:sp>
    </p:spTree>
    <p:extLst>
      <p:ext uri="{BB962C8B-B14F-4D97-AF65-F5344CB8AC3E}">
        <p14:creationId xmlns:p14="http://schemas.microsoft.com/office/powerpoint/2010/main" val="1420720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5C56E4-0ADA-4602-912C-15DA1CDE11F9}" type="datetimeFigureOut">
              <a:rPr lang="en-US" smtClean="0"/>
              <a:pPr/>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FA275-9028-4693-86FD-BEA73C9B1B47}" type="slidenum">
              <a:rPr lang="en-US" smtClean="0"/>
              <a:pPr/>
              <a:t>‹#›</a:t>
            </a:fld>
            <a:endParaRPr lang="en-US"/>
          </a:p>
        </p:txBody>
      </p:sp>
    </p:spTree>
    <p:extLst>
      <p:ext uri="{BB962C8B-B14F-4D97-AF65-F5344CB8AC3E}">
        <p14:creationId xmlns:p14="http://schemas.microsoft.com/office/powerpoint/2010/main" val="2001077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5C56E4-0ADA-4602-912C-15DA1CDE11F9}" type="datetimeFigureOut">
              <a:rPr lang="en-US" smtClean="0"/>
              <a:pPr/>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FA275-9028-4693-86FD-BEA73C9B1B47}" type="slidenum">
              <a:rPr lang="en-US" smtClean="0"/>
              <a:pPr/>
              <a:t>‹#›</a:t>
            </a:fld>
            <a:endParaRPr lang="en-US"/>
          </a:p>
        </p:txBody>
      </p:sp>
    </p:spTree>
    <p:extLst>
      <p:ext uri="{BB962C8B-B14F-4D97-AF65-F5344CB8AC3E}">
        <p14:creationId xmlns:p14="http://schemas.microsoft.com/office/powerpoint/2010/main" val="2745736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5C56E4-0ADA-4602-912C-15DA1CDE11F9}" type="datetimeFigureOut">
              <a:rPr lang="en-US" smtClean="0"/>
              <a:pPr/>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FA275-9028-4693-86FD-BEA73C9B1B47}" type="slidenum">
              <a:rPr lang="en-US" smtClean="0"/>
              <a:pPr/>
              <a:t>‹#›</a:t>
            </a:fld>
            <a:endParaRPr lang="en-US"/>
          </a:p>
        </p:txBody>
      </p:sp>
    </p:spTree>
    <p:extLst>
      <p:ext uri="{BB962C8B-B14F-4D97-AF65-F5344CB8AC3E}">
        <p14:creationId xmlns:p14="http://schemas.microsoft.com/office/powerpoint/2010/main" val="2561231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5C56E4-0ADA-4602-912C-15DA1CDE11F9}" type="datetimeFigureOut">
              <a:rPr lang="en-US" smtClean="0"/>
              <a:pPr/>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FFA275-9028-4693-86FD-BEA73C9B1B47}" type="slidenum">
              <a:rPr lang="en-US" smtClean="0"/>
              <a:pPr/>
              <a:t>‹#›</a:t>
            </a:fld>
            <a:endParaRPr lang="en-US"/>
          </a:p>
        </p:txBody>
      </p:sp>
    </p:spTree>
    <p:extLst>
      <p:ext uri="{BB962C8B-B14F-4D97-AF65-F5344CB8AC3E}">
        <p14:creationId xmlns:p14="http://schemas.microsoft.com/office/powerpoint/2010/main" val="749292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5C56E4-0ADA-4602-912C-15DA1CDE11F9}" type="datetimeFigureOut">
              <a:rPr lang="en-US" smtClean="0"/>
              <a:pPr/>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FFA275-9028-4693-86FD-BEA73C9B1B47}" type="slidenum">
              <a:rPr lang="en-US" smtClean="0"/>
              <a:pPr/>
              <a:t>‹#›</a:t>
            </a:fld>
            <a:endParaRPr lang="en-US"/>
          </a:p>
        </p:txBody>
      </p:sp>
    </p:spTree>
    <p:extLst>
      <p:ext uri="{BB962C8B-B14F-4D97-AF65-F5344CB8AC3E}">
        <p14:creationId xmlns:p14="http://schemas.microsoft.com/office/powerpoint/2010/main" val="190870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5C56E4-0ADA-4602-912C-15DA1CDE11F9}" type="datetimeFigureOut">
              <a:rPr lang="en-US" smtClean="0"/>
              <a:pPr/>
              <a:t>10/9/2019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FFA275-9028-4693-86FD-BEA73C9B1B47}" type="slidenum">
              <a:rPr lang="en-US" smtClean="0"/>
              <a:pPr/>
              <a:t>‹#›</a:t>
            </a:fld>
            <a:endParaRPr lang="en-US"/>
          </a:p>
        </p:txBody>
      </p:sp>
    </p:spTree>
    <p:extLst>
      <p:ext uri="{BB962C8B-B14F-4D97-AF65-F5344CB8AC3E}">
        <p14:creationId xmlns:p14="http://schemas.microsoft.com/office/powerpoint/2010/main" val="1219851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5C56E4-0ADA-4602-912C-15DA1CDE11F9}" type="datetimeFigureOut">
              <a:rPr lang="en-US" smtClean="0"/>
              <a:pPr/>
              <a:t>10/9/2019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FFA275-9028-4693-86FD-BEA73C9B1B47}" type="slidenum">
              <a:rPr lang="en-US" smtClean="0"/>
              <a:pPr/>
              <a:t>‹#›</a:t>
            </a:fld>
            <a:endParaRPr lang="en-US"/>
          </a:p>
        </p:txBody>
      </p:sp>
    </p:spTree>
    <p:extLst>
      <p:ext uri="{BB962C8B-B14F-4D97-AF65-F5344CB8AC3E}">
        <p14:creationId xmlns:p14="http://schemas.microsoft.com/office/powerpoint/2010/main" val="2254280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5C56E4-0ADA-4602-912C-15DA1CDE11F9}" type="datetimeFigureOut">
              <a:rPr lang="en-US" smtClean="0"/>
              <a:pPr/>
              <a:t>10/9/2019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FFA275-9028-4693-86FD-BEA73C9B1B47}" type="slidenum">
              <a:rPr lang="en-US" smtClean="0"/>
              <a:pPr/>
              <a:t>‹#›</a:t>
            </a:fld>
            <a:endParaRPr lang="en-US"/>
          </a:p>
        </p:txBody>
      </p:sp>
    </p:spTree>
    <p:extLst>
      <p:ext uri="{BB962C8B-B14F-4D97-AF65-F5344CB8AC3E}">
        <p14:creationId xmlns:p14="http://schemas.microsoft.com/office/powerpoint/2010/main" val="3175809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5C56E4-0ADA-4602-912C-15DA1CDE11F9}" type="datetimeFigureOut">
              <a:rPr lang="en-US" smtClean="0"/>
              <a:pPr/>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FFA275-9028-4693-86FD-BEA73C9B1B47}" type="slidenum">
              <a:rPr lang="en-US" smtClean="0"/>
              <a:pPr/>
              <a:t>‹#›</a:t>
            </a:fld>
            <a:endParaRPr lang="en-US"/>
          </a:p>
        </p:txBody>
      </p:sp>
    </p:spTree>
    <p:extLst>
      <p:ext uri="{BB962C8B-B14F-4D97-AF65-F5344CB8AC3E}">
        <p14:creationId xmlns:p14="http://schemas.microsoft.com/office/powerpoint/2010/main" val="669979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5C56E4-0ADA-4602-912C-15DA1CDE11F9}" type="datetimeFigureOut">
              <a:rPr lang="en-US" smtClean="0"/>
              <a:pPr/>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FFA275-9028-4693-86FD-BEA73C9B1B47}" type="slidenum">
              <a:rPr lang="en-US" smtClean="0"/>
              <a:pPr/>
              <a:t>‹#›</a:t>
            </a:fld>
            <a:endParaRPr lang="en-US"/>
          </a:p>
        </p:txBody>
      </p:sp>
    </p:spTree>
    <p:extLst>
      <p:ext uri="{BB962C8B-B14F-4D97-AF65-F5344CB8AC3E}">
        <p14:creationId xmlns:p14="http://schemas.microsoft.com/office/powerpoint/2010/main" val="580779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C5C56E4-0ADA-4602-912C-15DA1CDE11F9}" type="datetimeFigureOut">
              <a:rPr lang="en-US" smtClean="0"/>
              <a:pPr/>
              <a:t>10/9/2019</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91FFA275-9028-4693-86FD-BEA73C9B1B47}" type="slidenum">
              <a:rPr lang="en-US" smtClean="0"/>
              <a:pPr/>
              <a:t>‹#›</a:t>
            </a:fld>
            <a:endParaRPr lang="en-US"/>
          </a:p>
        </p:txBody>
      </p:sp>
    </p:spTree>
    <p:extLst>
      <p:ext uri="{BB962C8B-B14F-4D97-AF65-F5344CB8AC3E}">
        <p14:creationId xmlns:p14="http://schemas.microsoft.com/office/powerpoint/2010/main" val="209638695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промышленная революция зурган илэрцүүд"/>
          <p:cNvPicPr>
            <a:picLocks noGrp="1"/>
          </p:cNvPicPr>
          <p:nvPr>
            <p:ph idx="1"/>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642910" y="428604"/>
            <a:ext cx="7572428" cy="830997"/>
          </a:xfrm>
          <a:prstGeom prst="rect">
            <a:avLst/>
          </a:prstGeom>
        </p:spPr>
        <p:txBody>
          <a:bodyPr wrap="square">
            <a:spAutoFit/>
          </a:bodyPr>
          <a:lstStyle/>
          <a:p>
            <a:r>
              <a:rPr lang="mn-MN" sz="4800" b="1" dirty="0" smtClean="0">
                <a:latin typeface="Times New Roman" pitchFamily="18" charset="0"/>
                <a:cs typeface="Times New Roman" pitchFamily="18" charset="0"/>
              </a:rPr>
              <a:t>Аж үйлдвэрийн хувьсгал</a:t>
            </a:r>
            <a:endParaRPr lang="en-US" sz="4800" b="1" dirty="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428604"/>
            <a:ext cx="3543296" cy="5697561"/>
          </a:xfrm>
        </p:spPr>
        <p:txBody>
          <a:bodyPr>
            <a:noAutofit/>
          </a:bodyPr>
          <a:lstStyle/>
          <a:p>
            <a:r>
              <a:rPr lang="mn-MN" sz="3600" dirty="0" smtClean="0">
                <a:latin typeface="Times New Roman" pitchFamily="18" charset="0"/>
                <a:cs typeface="Times New Roman" pitchFamily="18" charset="0"/>
              </a:rPr>
              <a:t>Германы эрдэмтэн Р.Дизелийн </a:t>
            </a:r>
            <a:r>
              <a:rPr lang="en-US" sz="3600" dirty="0" smtClean="0">
                <a:latin typeface="Times New Roman" pitchFamily="18" charset="0"/>
                <a:cs typeface="Times New Roman" pitchFamily="18" charset="0"/>
              </a:rPr>
              <a:t>(1853-1913)</a:t>
            </a:r>
            <a:r>
              <a:rPr lang="mn-MN" sz="3600" dirty="0" smtClean="0">
                <a:latin typeface="Times New Roman" pitchFamily="18" charset="0"/>
                <a:cs typeface="Times New Roman" pitchFamily="18" charset="0"/>
              </a:rPr>
              <a:t> бүтээсэн дотоод шатлалын үйлдвэр чухал үүрэг гүйцэтгэжээ. </a:t>
            </a:r>
            <a:endParaRPr lang="en-US" sz="3600" dirty="0" smtClean="0">
              <a:latin typeface="Times New Roman" pitchFamily="18" charset="0"/>
              <a:cs typeface="Times New Roman" pitchFamily="18" charset="0"/>
            </a:endParaRPr>
          </a:p>
          <a:p>
            <a:pPr>
              <a:buNone/>
            </a:pPr>
            <a:endParaRPr lang="en-US" sz="3600" dirty="0"/>
          </a:p>
        </p:txBody>
      </p:sp>
      <p:pic>
        <p:nvPicPr>
          <p:cNvPr id="5" name="Content Placeholder 6" descr="Р.Дизел зурган илэрцүүд"/>
          <p:cNvPicPr>
            <a:picLocks noGrp="1"/>
          </p:cNvPicPr>
          <p:nvPr>
            <p:ph sz="half" idx="2"/>
          </p:nvPr>
        </p:nvPicPr>
        <p:blipFill>
          <a:blip r:embed="rId2"/>
          <a:srcRect/>
          <a:stretch>
            <a:fillRect/>
          </a:stretch>
        </p:blipFill>
        <p:spPr bwMode="auto">
          <a:xfrm>
            <a:off x="4214810" y="214290"/>
            <a:ext cx="4610104" cy="628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Times New Roman" pitchFamily="18" charset="0"/>
              <a:cs typeface="Times New Roman" pitchFamily="18" charset="0"/>
            </a:endParaRPr>
          </a:p>
        </p:txBody>
      </p:sp>
      <p:pic>
        <p:nvPicPr>
          <p:cNvPr id="8" name="Picture 7" descr="Р.Дизел зурган илэрцүүд"/>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Томас Ньюкомен</a:t>
            </a:r>
            <a:endParaRPr lang="en-US" dirty="0"/>
          </a:p>
        </p:txBody>
      </p:sp>
      <p:pic>
        <p:nvPicPr>
          <p:cNvPr id="5" name="Content Placeholder 4" descr="Томас Ньюкомен зурган илэрцүүд"/>
          <p:cNvPicPr>
            <a:picLocks noGrp="1"/>
          </p:cNvPicPr>
          <p:nvPr>
            <p:ph sz="half" idx="1"/>
          </p:nvPr>
        </p:nvPicPr>
        <p:blipFill>
          <a:blip r:embed="rId3"/>
          <a:srcRect/>
          <a:stretch>
            <a:fillRect/>
          </a:stretch>
        </p:blipFill>
        <p:spPr bwMode="auto">
          <a:xfrm>
            <a:off x="428596" y="1428736"/>
            <a:ext cx="2922833" cy="4525963"/>
          </a:xfrm>
          <a:prstGeom prst="rect">
            <a:avLst/>
          </a:prstGeom>
          <a:noFill/>
          <a:ln w="9525">
            <a:noFill/>
            <a:miter lim="800000"/>
            <a:headEnd/>
            <a:tailEnd/>
          </a:ln>
        </p:spPr>
      </p:pic>
      <p:pic>
        <p:nvPicPr>
          <p:cNvPr id="6" name="Content Placeholder 5" descr="Холбоотой Зураг"/>
          <p:cNvPicPr>
            <a:picLocks noGrp="1"/>
          </p:cNvPicPr>
          <p:nvPr>
            <p:ph sz="half" idx="2"/>
          </p:nvPr>
        </p:nvPicPr>
        <p:blipFill>
          <a:blip r:embed="rId4"/>
          <a:srcRect/>
          <a:stretch>
            <a:fillRect/>
          </a:stretch>
        </p:blipFill>
        <p:spPr bwMode="auto">
          <a:xfrm>
            <a:off x="5643570" y="1428736"/>
            <a:ext cx="3286125" cy="3943350"/>
          </a:xfrm>
          <a:prstGeom prst="rect">
            <a:avLst/>
          </a:prstGeom>
          <a:noFill/>
          <a:ln w="9525">
            <a:noFill/>
            <a:miter lim="800000"/>
            <a:headEnd/>
            <a:tailEnd/>
          </a:ln>
        </p:spPr>
      </p:pic>
      <p:sp>
        <p:nvSpPr>
          <p:cNvPr id="8" name="Rectangle 7"/>
          <p:cNvSpPr/>
          <p:nvPr/>
        </p:nvSpPr>
        <p:spPr>
          <a:xfrm>
            <a:off x="3500430" y="1428736"/>
            <a:ext cx="2428892" cy="5016758"/>
          </a:xfrm>
          <a:prstGeom prst="rect">
            <a:avLst/>
          </a:prstGeom>
        </p:spPr>
        <p:txBody>
          <a:bodyPr wrap="square">
            <a:spAutoFit/>
          </a:bodyPr>
          <a:lstStyle/>
          <a:p>
            <a:r>
              <a:rPr lang="en-US" sz="3200" dirty="0" smtClean="0">
                <a:latin typeface="Times New Roman" pitchFamily="18" charset="0"/>
                <a:cs typeface="Times New Roman" pitchFamily="18" charset="0"/>
              </a:rPr>
              <a:t>1712 </a:t>
            </a:r>
            <a:r>
              <a:rPr lang="mn-MN" sz="3200" dirty="0" smtClean="0">
                <a:latin typeface="Times New Roman" pitchFamily="18" charset="0"/>
                <a:cs typeface="Times New Roman" pitchFamily="18" charset="0"/>
              </a:rPr>
              <a:t>онд уурын хөдөлгүүрийг зохион бүтээж уурхайн гүний усыг шахан гаргахад хэрэглэв. </a:t>
            </a:r>
            <a:endParaRPr lang="en-US" sz="3200" dirty="0">
              <a:latin typeface="Times New Roman" pitchFamily="18" charset="0"/>
              <a:cs typeface="Times New Roman" pitchFamily="18" charset="0"/>
            </a:endParaRPr>
          </a:p>
        </p:txBody>
      </p:sp>
    </p:spTree>
  </p:cSld>
  <p:clrMapOvr>
    <a:masterClrMapping/>
  </p:clrMapOvr>
  <p:transition>
    <p:checke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flipH="1">
            <a:off x="0" y="0"/>
            <a:ext cx="9144000" cy="6858000"/>
          </a:xfrm>
        </p:spPr>
        <p:style>
          <a:lnRef idx="1">
            <a:schemeClr val="accent1"/>
          </a:lnRef>
          <a:fillRef idx="3">
            <a:schemeClr val="accent1"/>
          </a:fillRef>
          <a:effectRef idx="2">
            <a:schemeClr val="accent1"/>
          </a:effectRef>
          <a:fontRef idx="minor">
            <a:schemeClr val="lt1"/>
          </a:fontRef>
        </p:style>
        <p:txBody>
          <a:bodyPr>
            <a:noAutofit/>
          </a:bodyPr>
          <a:lstStyle/>
          <a:p>
            <a:pPr algn="just">
              <a:buNone/>
            </a:pPr>
            <a:endParaRPr lang="mn-MN" dirty="0" smtClean="0">
              <a:latin typeface="Times New Roman" pitchFamily="18" charset="0"/>
              <a:cs typeface="Times New Roman" pitchFamily="18" charset="0"/>
            </a:endParaRPr>
          </a:p>
          <a:p>
            <a:pPr algn="just">
              <a:buNone/>
            </a:pPr>
            <a:r>
              <a:rPr lang="mn-MN" dirty="0" smtClean="0">
                <a:latin typeface="Times New Roman" pitchFamily="18" charset="0"/>
                <a:cs typeface="Times New Roman" pitchFamily="18" charset="0"/>
              </a:rPr>
              <a:t>            Хөдөлгүүрийн нээлт </a:t>
            </a:r>
          </a:p>
          <a:p>
            <a:pPr algn="just">
              <a:buNone/>
            </a:pPr>
            <a:r>
              <a:rPr lang="mn-MN" dirty="0" smtClean="0">
                <a:latin typeface="Times New Roman" pitchFamily="18" charset="0"/>
                <a:cs typeface="Times New Roman" pitchFamily="18" charset="0"/>
              </a:rPr>
              <a:t>Чулуун нүүрс олборлолт нэмэгдэхийн хэрээр нүүрсний уурхайд гүний усыг зайлуулах асуудал босч ирэв. Үүнийг шийдэхийн тулд 1712 онд Томас Ньюкомен уурын хөдөлгүүр ашигласан шахуурга бүтээв. • 1785 онд Жеймс Ватт уурын хөдөлгүүрээс гаргах энергийг бүлэх хөдөлгөөнөөс эргэлдэх хөдөлгөөн рүү шилжүүлж чадсан бөгөөд үүгээрээ уурын хөдөлгүүрийн хүчин чадлыг эрс сайжруулж, төрөл бүрийн машин техникт хэрэглэх бололцоотой болгосон байна. Ийнхүү энергийн эх үүсвэр болох голоос хол зайд ч үйлдвэр барих боломжтой болсон аж.</a:t>
            </a:r>
            <a:endParaRPr lang="en-US"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Жеймс Ватт</a:t>
            </a:r>
            <a:endParaRPr lang="en-US" dirty="0"/>
          </a:p>
        </p:txBody>
      </p:sp>
      <p:pic>
        <p:nvPicPr>
          <p:cNvPr id="5" name="Content Placeholder 4" descr="Жеймс Ватт зурган илэрцүүд"/>
          <p:cNvPicPr>
            <a:picLocks noGrp="1"/>
          </p:cNvPicPr>
          <p:nvPr>
            <p:ph sz="half" idx="1"/>
          </p:nvPr>
        </p:nvPicPr>
        <p:blipFill>
          <a:blip r:embed="rId3"/>
          <a:srcRect/>
          <a:stretch>
            <a:fillRect/>
          </a:stretch>
        </p:blipFill>
        <p:spPr bwMode="auto">
          <a:xfrm>
            <a:off x="428596" y="1357298"/>
            <a:ext cx="4038600" cy="2928958"/>
          </a:xfrm>
          <a:prstGeom prst="rect">
            <a:avLst/>
          </a:prstGeom>
          <a:noFill/>
          <a:ln w="9525">
            <a:noFill/>
            <a:miter lim="800000"/>
            <a:headEnd/>
            <a:tailEnd/>
          </a:ln>
        </p:spPr>
      </p:pic>
      <p:pic>
        <p:nvPicPr>
          <p:cNvPr id="6" name="Content Placeholder 5" descr="Жеймс Ватт зурган илэрцүүд"/>
          <p:cNvPicPr>
            <a:picLocks noGrp="1"/>
          </p:cNvPicPr>
          <p:nvPr>
            <p:ph sz="half" idx="2"/>
          </p:nvPr>
        </p:nvPicPr>
        <p:blipFill>
          <a:blip r:embed="rId4"/>
          <a:srcRect/>
          <a:stretch>
            <a:fillRect/>
          </a:stretch>
        </p:blipFill>
        <p:spPr bwMode="auto">
          <a:xfrm>
            <a:off x="4643438" y="1428736"/>
            <a:ext cx="4038600" cy="2928958"/>
          </a:xfrm>
          <a:prstGeom prst="rect">
            <a:avLst/>
          </a:prstGeom>
          <a:noFill/>
          <a:ln w="9525">
            <a:noFill/>
            <a:miter lim="800000"/>
            <a:headEnd/>
            <a:tailEnd/>
          </a:ln>
        </p:spPr>
      </p:pic>
      <p:sp>
        <p:nvSpPr>
          <p:cNvPr id="7" name="Rectangle 6"/>
          <p:cNvSpPr/>
          <p:nvPr/>
        </p:nvSpPr>
        <p:spPr>
          <a:xfrm>
            <a:off x="357158" y="4286256"/>
            <a:ext cx="8358246" cy="2062103"/>
          </a:xfrm>
          <a:prstGeom prst="rect">
            <a:avLst/>
          </a:prstGeom>
        </p:spPr>
        <p:txBody>
          <a:bodyPr wrap="square">
            <a:spAutoFit/>
          </a:bodyPr>
          <a:lstStyle/>
          <a:p>
            <a:r>
              <a:rPr lang="en-US" sz="3200" dirty="0" smtClean="0">
                <a:latin typeface="Times New Roman" pitchFamily="18" charset="0"/>
                <a:cs typeface="Times New Roman" pitchFamily="18" charset="0"/>
              </a:rPr>
              <a:t>1765 </a:t>
            </a:r>
            <a:r>
              <a:rPr lang="mn-MN" sz="3200" dirty="0" smtClean="0">
                <a:latin typeface="Times New Roman" pitchFamily="18" charset="0"/>
                <a:cs typeface="Times New Roman" pitchFamily="18" charset="0"/>
              </a:rPr>
              <a:t>онд уурын хөдөлгүүрийг сайжруулж уурхай, нэхмэлийн болон бусад үйлдвэрийн янз бүрийн машин ажиллуулах боломжтой болов. </a:t>
            </a:r>
            <a:endParaRPr lang="en-US" sz="3200" dirty="0">
              <a:latin typeface="Times New Roman" pitchFamily="18" charset="0"/>
              <a:cs typeface="Times New Roman" pitchFamily="18" charset="0"/>
            </a:endParaRPr>
          </a:p>
        </p:txBody>
      </p:sp>
    </p:spTree>
  </p:cSld>
  <p:clrMapOvr>
    <a:masterClrMapping/>
  </p:clrMapOvr>
  <p:transition>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Ричард Трэвитик</a:t>
            </a:r>
            <a:endParaRPr lang="en-US" dirty="0"/>
          </a:p>
        </p:txBody>
      </p:sp>
      <p:sp>
        <p:nvSpPr>
          <p:cNvPr id="3" name="Content Placeholder 2"/>
          <p:cNvSpPr>
            <a:spLocks noGrp="1"/>
          </p:cNvSpPr>
          <p:nvPr>
            <p:ph sz="half" idx="1"/>
          </p:nvPr>
        </p:nvSpPr>
        <p:spPr>
          <a:xfrm>
            <a:off x="357158" y="1285861"/>
            <a:ext cx="5357850" cy="2143139"/>
          </a:xfrm>
        </p:spPr>
        <p:txBody>
          <a:bodyPr>
            <a:noAutofit/>
          </a:bodyPr>
          <a:lstStyle/>
          <a:p>
            <a:r>
              <a:rPr lang="en-US" sz="2800" dirty="0" smtClean="0">
                <a:latin typeface="Times New Roman" panose="02020603050405020304" pitchFamily="18" charset="0"/>
                <a:cs typeface="Times New Roman" panose="02020603050405020304" pitchFamily="18" charset="0"/>
              </a:rPr>
              <a:t>1799 </a:t>
            </a:r>
            <a:r>
              <a:rPr lang="mn-MN" sz="2800" dirty="0" smtClean="0">
                <a:latin typeface="Times New Roman" panose="02020603050405020304" pitchFamily="18" charset="0"/>
                <a:cs typeface="Times New Roman" panose="02020603050405020304" pitchFamily="18" charset="0"/>
              </a:rPr>
              <a:t>онд өндөр даралтат уурын хөдөлгүүрийг бүтээж анхны сүйх тэрэг, галт тэрэгний зүтгүүрийг бий болгов. </a:t>
            </a:r>
            <a:endParaRPr lang="en-US" sz="2800" dirty="0">
              <a:latin typeface="Times New Roman" panose="02020603050405020304" pitchFamily="18" charset="0"/>
              <a:cs typeface="Times New Roman" panose="02020603050405020304" pitchFamily="18" charset="0"/>
            </a:endParaRPr>
          </a:p>
        </p:txBody>
      </p:sp>
      <p:pic>
        <p:nvPicPr>
          <p:cNvPr id="5" name="Content Placeholder 4" descr="Ричард Трэвитик зурган илэрцүүд"/>
          <p:cNvPicPr>
            <a:picLocks noGrp="1"/>
          </p:cNvPicPr>
          <p:nvPr>
            <p:ph sz="half" idx="2"/>
          </p:nvPr>
        </p:nvPicPr>
        <p:blipFill>
          <a:blip r:embed="rId2"/>
          <a:stretch>
            <a:fillRect/>
          </a:stretch>
        </p:blipFill>
        <p:spPr bwMode="auto">
          <a:xfrm>
            <a:off x="5475863" y="2314188"/>
            <a:ext cx="2799262" cy="3375826"/>
          </a:xfrm>
          <a:prstGeom prst="rect">
            <a:avLst/>
          </a:prstGeom>
          <a:noFill/>
          <a:ln w="9525">
            <a:noFill/>
            <a:miter lim="800000"/>
            <a:headEnd/>
            <a:tailEnd/>
          </a:ln>
        </p:spPr>
      </p:pic>
      <p:pic>
        <p:nvPicPr>
          <p:cNvPr id="2050" name="Picture 2" descr="Ричард Трэвитик зурган илэрцүүд"/>
          <p:cNvPicPr>
            <a:picLocks noChangeAspect="1" noChangeArrowheads="1"/>
          </p:cNvPicPr>
          <p:nvPr/>
        </p:nvPicPr>
        <p:blipFill>
          <a:blip r:embed="rId3"/>
          <a:srcRect/>
          <a:stretch>
            <a:fillRect/>
          </a:stretch>
        </p:blipFill>
        <p:spPr bwMode="auto">
          <a:xfrm>
            <a:off x="285720" y="3357562"/>
            <a:ext cx="5214974" cy="3333750"/>
          </a:xfrm>
          <a:prstGeom prst="rect">
            <a:avLst/>
          </a:prstGeom>
          <a:noFill/>
        </p:spPr>
      </p:pic>
    </p:spTree>
  </p:cSld>
  <p:clrMapOvr>
    <a:masterClrMapping/>
  </p:clrMapOvr>
  <p:transition>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descr="Холбоотой Зураг"/>
          <p:cNvPicPr>
            <a:picLocks noGrp="1"/>
          </p:cNvPicPr>
          <p:nvPr>
            <p:ph sz="half" idx="1"/>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 name="Content Placeholder 3"/>
          <p:cNvSpPr>
            <a:spLocks noGrp="1"/>
          </p:cNvSpPr>
          <p:nvPr>
            <p:ph sz="half" idx="2"/>
          </p:nvPr>
        </p:nvSpPr>
        <p:spPr/>
        <p:txBody>
          <a:bodyPr/>
          <a:lstStyle/>
          <a:p>
            <a:endParaRPr lang="en-US"/>
          </a:p>
        </p:txBody>
      </p:sp>
      <p:sp>
        <p:nvSpPr>
          <p:cNvPr id="8" name="Rectangle 7"/>
          <p:cNvSpPr/>
          <p:nvPr/>
        </p:nvSpPr>
        <p:spPr>
          <a:xfrm>
            <a:off x="857224" y="500042"/>
            <a:ext cx="2834430" cy="1200329"/>
          </a:xfrm>
          <a:prstGeom prst="rect">
            <a:avLst/>
          </a:prstGeom>
        </p:spPr>
        <p:txBody>
          <a:bodyPr wrap="none">
            <a:spAutoFit/>
          </a:bodyPr>
          <a:lstStyle/>
          <a:p>
            <a:r>
              <a:rPr lang="mn-MN" sz="7200" dirty="0" smtClean="0">
                <a:latin typeface="Times New Roman" pitchFamily="18" charset="0"/>
                <a:cs typeface="Times New Roman" pitchFamily="18" charset="0"/>
              </a:rPr>
              <a:t>Тээвэр</a:t>
            </a:r>
            <a:endParaRPr lang="en-US" sz="7200" dirty="0">
              <a:latin typeface="Times New Roman" pitchFamily="18" charset="0"/>
              <a:cs typeface="Times New Roman" pitchFamily="18" charset="0"/>
            </a:endParaRPr>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0" y="0"/>
            <a:ext cx="9144000" cy="6858000"/>
          </a:xfrm>
        </p:spPr>
        <p:style>
          <a:lnRef idx="1">
            <a:schemeClr val="accent2"/>
          </a:lnRef>
          <a:fillRef idx="2">
            <a:schemeClr val="accent2"/>
          </a:fillRef>
          <a:effectRef idx="1">
            <a:schemeClr val="accent2"/>
          </a:effectRef>
          <a:fontRef idx="minor">
            <a:schemeClr val="dk1"/>
          </a:fontRef>
        </p:style>
        <p:txBody>
          <a:bodyPr>
            <a:normAutofit/>
          </a:bodyPr>
          <a:lstStyle/>
          <a:p>
            <a:pPr algn="just">
              <a:buNone/>
            </a:pPr>
            <a:endParaRPr lang="en-US" sz="4000" dirty="0" smtClean="0"/>
          </a:p>
          <a:p>
            <a:pPr algn="just">
              <a:buNone/>
            </a:pPr>
            <a:r>
              <a:rPr lang="en-US" sz="4000" dirty="0" smtClean="0"/>
              <a:t>        </a:t>
            </a:r>
            <a:r>
              <a:rPr lang="mn-MN" sz="4000" dirty="0" smtClean="0"/>
              <a:t>Тээврийн хэрэгслийн хөгжил </a:t>
            </a:r>
            <a:endParaRPr lang="en-US" sz="4000" dirty="0" smtClean="0"/>
          </a:p>
          <a:p>
            <a:pPr algn="just">
              <a:buNone/>
            </a:pPr>
            <a:r>
              <a:rPr lang="mn-MN" sz="4000" dirty="0" smtClean="0"/>
              <a:t>• 1807 онд Роберт Фултон уурын хөдөлгүүрт хөлөг онгоц зохион бүтээж, 1804 онд Ричард Тревитик уурын хөдөлгүүрт зүтгүүр нээснийг Жорж Стефенсон сайжруулжээ. </a:t>
            </a:r>
            <a:endParaRPr lang="en-US" sz="4000" dirty="0" smtClean="0"/>
          </a:p>
          <a:p>
            <a:pPr algn="just">
              <a:buNone/>
            </a:pPr>
            <a:r>
              <a:rPr lang="mn-MN" sz="4000" dirty="0" smtClean="0"/>
              <a:t>• 1830-аад оноос төмөр замын сүлжээ хөгжиж, 1850 он гэхэд 6000 миль зам тавигдаад байв.</a:t>
            </a:r>
            <a:endParaRPr lang="en-US" sz="4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Ричард Трэвитик зурган илэрцүүд"/>
          <p:cNvPicPr>
            <a:picLocks noGrp="1"/>
          </p:cNvPicPr>
          <p:nvPr>
            <p:ph sz="half" idx="1"/>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 name="Content Placeholder 3"/>
          <p:cNvSpPr>
            <a:spLocks noGrp="1"/>
          </p:cNvSpPr>
          <p:nvPr>
            <p:ph sz="half" idx="2"/>
          </p:nvPr>
        </p:nvSpPr>
        <p:spPr/>
        <p:txBody>
          <a:bodyPr/>
          <a:lstStyle/>
          <a:p>
            <a:endParaRPr lang="en-US" dirty="0"/>
          </a:p>
        </p:txBody>
      </p:sp>
      <p:sp>
        <p:nvSpPr>
          <p:cNvPr id="6" name="Rectangle 5"/>
          <p:cNvSpPr/>
          <p:nvPr/>
        </p:nvSpPr>
        <p:spPr>
          <a:xfrm>
            <a:off x="285720" y="285728"/>
            <a:ext cx="3714776"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mn-MN" sz="3600" dirty="0" smtClean="0">
                <a:latin typeface="Times New Roman" pitchFamily="18" charset="0"/>
                <a:cs typeface="Times New Roman" pitchFamily="18" charset="0"/>
              </a:rPr>
              <a:t>Нүүрс тээвэрлэлт</a:t>
            </a:r>
            <a:endParaRPr lang="en-US" sz="3600" dirty="0">
              <a:latin typeface="Times New Roman" pitchFamily="18" charset="0"/>
              <a:cs typeface="Times New Roman" pitchFamily="18" charset="0"/>
            </a:endParaRPr>
          </a:p>
        </p:txBody>
      </p:sp>
    </p:spTree>
  </p:cSld>
  <p:clrMapOvr>
    <a:masterClrMapping/>
  </p:clrMapOvr>
  <p:transition>
    <p:blind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latin typeface="Times New Roman" pitchFamily="18" charset="0"/>
                <a:cs typeface="Times New Roman" pitchFamily="18" charset="0"/>
              </a:rPr>
              <a:t>Ажилчид</a:t>
            </a:r>
            <a:endParaRPr lang="en-US" dirty="0">
              <a:latin typeface="Times New Roman" pitchFamily="18" charset="0"/>
              <a:cs typeface="Times New Roman" pitchFamily="18" charset="0"/>
            </a:endParaRPr>
          </a:p>
        </p:txBody>
      </p:sp>
      <p:pic>
        <p:nvPicPr>
          <p:cNvPr id="5" name="Content Placeholder 4" descr="Холбоотой Зураг"/>
          <p:cNvPicPr>
            <a:picLocks noGrp="1"/>
          </p:cNvPicPr>
          <p:nvPr>
            <p:ph sz="half" idx="1"/>
          </p:nvPr>
        </p:nvPicPr>
        <p:blipFill>
          <a:blip r:embed="rId2"/>
          <a:stretch>
            <a:fillRect/>
          </a:stretch>
        </p:blipFill>
        <p:spPr bwMode="auto">
          <a:xfrm>
            <a:off x="4971781" y="1930400"/>
            <a:ext cx="3087688" cy="4090888"/>
          </a:xfrm>
          <a:prstGeom prst="rect">
            <a:avLst/>
          </a:prstGeom>
          <a:noFill/>
          <a:ln w="9525">
            <a:noFill/>
            <a:miter lim="800000"/>
            <a:headEnd/>
            <a:tailEnd/>
          </a:ln>
        </p:spPr>
      </p:pic>
      <p:pic>
        <p:nvPicPr>
          <p:cNvPr id="6" name="Content Placeholder 5" descr="промышленная революция зурган илэрцүүд"/>
          <p:cNvPicPr>
            <a:picLocks noGrp="1"/>
          </p:cNvPicPr>
          <p:nvPr>
            <p:ph sz="half" idx="2"/>
          </p:nvPr>
        </p:nvPicPr>
        <p:blipFill>
          <a:blip r:embed="rId3"/>
          <a:srcRect/>
          <a:stretch>
            <a:fillRect/>
          </a:stretch>
        </p:blipFill>
        <p:spPr bwMode="auto">
          <a:xfrm>
            <a:off x="609600" y="1270000"/>
            <a:ext cx="4143404" cy="53578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14346" y="214290"/>
            <a:ext cx="4857784" cy="6929486"/>
          </a:xfrm>
        </p:spPr>
        <p:txBody>
          <a:bodyPr>
            <a:normAutofit/>
          </a:bodyPr>
          <a:lstStyle/>
          <a:p>
            <a:pPr algn="just"/>
            <a:r>
              <a:rPr lang="mn-MN" sz="2800" dirty="0">
                <a:latin typeface="Times New Roman" panose="02020603050405020304" pitchFamily="18" charset="0"/>
                <a:cs typeface="Times New Roman" panose="02020603050405020304" pitchFamily="18" charset="0"/>
              </a:rPr>
              <a:t>Аж үйлдвэрийн хувьсгал (</a:t>
            </a:r>
            <a:r>
              <a:rPr lang="mn-MN" sz="2800" dirty="0" smtClean="0">
                <a:latin typeface="Times New Roman" panose="02020603050405020304" pitchFamily="18" charset="0"/>
                <a:cs typeface="Times New Roman" panose="02020603050405020304" pitchFamily="18" charset="0"/>
              </a:rPr>
              <a:t>англи. </a:t>
            </a:r>
            <a:r>
              <a:rPr lang="en-US" sz="2800" dirty="0">
                <a:latin typeface="Times New Roman" panose="02020603050405020304" pitchFamily="18" charset="0"/>
                <a:cs typeface="Times New Roman" panose="02020603050405020304" pitchFamily="18" charset="0"/>
              </a:rPr>
              <a:t>Industrial Revolution) </a:t>
            </a:r>
            <a:r>
              <a:rPr lang="mn-MN" sz="2800" dirty="0">
                <a:latin typeface="Times New Roman" panose="02020603050405020304" pitchFamily="18" charset="0"/>
                <a:cs typeface="Times New Roman" panose="02020603050405020304" pitchFamily="18" charset="0"/>
              </a:rPr>
              <a:t>гэж 18-р зуунаас 19-р зууны хооронд автоматжуулсан үйлдвэрүүд амьдралд нэвтэрч аж үйлдвэрт гарсан томоохон дэвшил, түүнтэй холбогдон гарсан нийгмийн бүтцийн өөрчлөлтийг хэлнэ. Орчин үеийн хөшгийг нээсэн үйл явдал гэгддэг. Сүүлийн жилүүдэд "аж үйлдвэржилт” гэдэг нэр томъѐог ашиглах нь олон болсон.</a:t>
            </a:r>
            <a:endParaRPr lang="en-US" sz="2800" dirty="0">
              <a:latin typeface="Times New Roman" panose="02020603050405020304" pitchFamily="18" charset="0"/>
              <a:cs typeface="Times New Roman" panose="02020603050405020304" pitchFamily="18" charset="0"/>
            </a:endParaRPr>
          </a:p>
        </p:txBody>
      </p:sp>
      <p:pic>
        <p:nvPicPr>
          <p:cNvPr id="5" name="Content Placeholder 4" descr="промышленная революция зурган илэрцүүд"/>
          <p:cNvPicPr>
            <a:picLocks noGrp="1"/>
          </p:cNvPicPr>
          <p:nvPr>
            <p:ph sz="half" idx="2"/>
          </p:nvPr>
        </p:nvPicPr>
        <p:blipFill>
          <a:blip r:embed="rId2"/>
          <a:srcRect/>
          <a:stretch>
            <a:fillRect/>
          </a:stretch>
        </p:blipFill>
        <p:spPr bwMode="auto">
          <a:xfrm>
            <a:off x="4643438" y="285728"/>
            <a:ext cx="4038600" cy="600079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промышленная революция зурган илэрцүүд"/>
          <p:cNvPicPr>
            <a:picLocks noGrp="1"/>
          </p:cNvPicPr>
          <p:nvPr>
            <p:ph sz="half" idx="1"/>
          </p:nvPr>
        </p:nvPicPr>
        <p:blipFill>
          <a:blip r:embed="rId3"/>
          <a:srcRect/>
          <a:stretch>
            <a:fillRect/>
          </a:stretch>
        </p:blipFill>
        <p:spPr bwMode="auto">
          <a:xfrm>
            <a:off x="0" y="1886861"/>
            <a:ext cx="8532440" cy="4941168"/>
          </a:xfrm>
          <a:prstGeom prst="rect">
            <a:avLst/>
          </a:prstGeom>
          <a:noFill/>
          <a:ln w="9525">
            <a:noFill/>
            <a:miter lim="800000"/>
            <a:headEnd/>
            <a:tailEnd/>
          </a:ln>
        </p:spPr>
      </p:pic>
      <p:sp>
        <p:nvSpPr>
          <p:cNvPr id="4" name="Content Placeholder 3"/>
          <p:cNvSpPr>
            <a:spLocks noGrp="1"/>
          </p:cNvSpPr>
          <p:nvPr>
            <p:ph sz="half" idx="2"/>
          </p:nvPr>
        </p:nvSpPr>
        <p:spPr>
          <a:xfrm>
            <a:off x="122957" y="332656"/>
            <a:ext cx="7545387" cy="4024789"/>
          </a:xfrm>
        </p:spPr>
        <p:txBody>
          <a:bodyPr>
            <a:normAutofit/>
          </a:bodyPr>
          <a:lstStyle/>
          <a:p>
            <a:pPr marL="0" indent="0">
              <a:buNone/>
            </a:pPr>
            <a:r>
              <a:rPr lang="mn-MN" sz="2000" dirty="0" smtClean="0">
                <a:latin typeface="Times New Roman" panose="02020603050405020304" pitchFamily="18" charset="0"/>
                <a:cs typeface="Times New Roman" panose="02020603050405020304" pitchFamily="18" charset="0"/>
              </a:rPr>
              <a:t>Аж үйлдвэрийн хувьсгалын жилүүдэд хүүхдүүд хамгийн бага хөлсөөр урт хугацаагаар ажиллаж байв. </a:t>
            </a:r>
            <a:endParaRPr lang="mn-MN" sz="2000" dirty="0">
              <a:latin typeface="Times New Roman" panose="02020603050405020304" pitchFamily="18" charset="0"/>
              <a:cs typeface="Times New Roman" panose="02020603050405020304" pitchFamily="18" charset="0"/>
            </a:endParaRPr>
          </a:p>
          <a:p>
            <a:pPr marL="0" indent="0">
              <a:buNone/>
            </a:pPr>
            <a:r>
              <a:rPr lang="mn-MN" sz="2000" dirty="0" smtClean="0">
                <a:latin typeface="Times New Roman" panose="02020603050405020304" pitchFamily="18" charset="0"/>
                <a:cs typeface="Times New Roman" panose="02020603050405020304" pitchFamily="18" charset="0"/>
              </a:rPr>
              <a:t>Хүүхдүүд ихэвчлэн усан дотор гутал өмсдөггүй өдөржин зогсоогоороо ажилладаг. </a:t>
            </a:r>
            <a:endParaRPr lang="en-US"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2745962" y="6243254"/>
            <a:ext cx="5786478"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mn-MN" sz="3200" dirty="0" smtClean="0">
                <a:latin typeface="Times New Roman" pitchFamily="18" charset="0"/>
                <a:cs typeface="Times New Roman" pitchFamily="18" charset="0"/>
              </a:rPr>
              <a:t>Хүүхдүүдийн ажиллах нөхцөл</a:t>
            </a:r>
            <a:endParaRPr lang="en-US" sz="3200" dirty="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5" name="Picture 4" descr="Холбоотой Зураг"/>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144000" cy="6858000"/>
          </a:xfrm>
          <a:blipFill>
            <a:blip r:embed="rId2"/>
            <a:stretch>
              <a:fillRect/>
            </a:stretch>
          </a:blipFill>
        </p:spPr>
        <p:txBody>
          <a:bodyPr>
            <a:scene3d>
              <a:camera prst="orthographicFront"/>
              <a:lightRig rig="harsh" dir="t"/>
            </a:scene3d>
            <a:sp3d extrusionH="57150" prstMaterial="matte">
              <a:bevelT w="63500" h="12700" prst="angle"/>
              <a:contourClr>
                <a:schemeClr val="bg1">
                  <a:lumMod val="65000"/>
                </a:schemeClr>
              </a:contourClr>
            </a:sp3d>
          </a:bodyPr>
          <a:lstStyle/>
          <a:p>
            <a:pPr>
              <a:buNone/>
            </a:pPr>
            <a:endParaRPr lang="en-US" b="1" dirty="0" smtClean="0">
              <a:ln/>
              <a:solidFill>
                <a:schemeClr val="accent3"/>
              </a:solidFill>
            </a:endParaRPr>
          </a:p>
          <a:p>
            <a:pPr>
              <a:buNone/>
            </a:pPr>
            <a:endParaRPr lang="en-US" b="1" dirty="0" smtClean="0">
              <a:ln/>
              <a:solidFill>
                <a:schemeClr val="accent3"/>
              </a:solidFill>
            </a:endParaRPr>
          </a:p>
          <a:p>
            <a:pPr>
              <a:buNone/>
            </a:pPr>
            <a:endParaRPr lang="en-US" b="1" dirty="0" smtClean="0">
              <a:ln/>
              <a:solidFill>
                <a:schemeClr val="accent3"/>
              </a:solidFill>
            </a:endParaRPr>
          </a:p>
          <a:p>
            <a:pPr>
              <a:buNone/>
            </a:pPr>
            <a:endParaRPr lang="en-US" b="1" dirty="0" smtClean="0">
              <a:ln/>
              <a:solidFill>
                <a:schemeClr val="accent3"/>
              </a:solidFill>
            </a:endParaRPr>
          </a:p>
          <a:p>
            <a:pPr>
              <a:buNone/>
            </a:pPr>
            <a:endParaRPr lang="en-US" b="1" dirty="0" smtClean="0">
              <a:ln/>
              <a:solidFill>
                <a:schemeClr val="accent3"/>
              </a:solidFill>
            </a:endParaRPr>
          </a:p>
          <a:p>
            <a:pPr>
              <a:buNone/>
            </a:pPr>
            <a:endParaRPr lang="en-US" b="1" dirty="0" smtClean="0">
              <a:ln/>
              <a:solidFill>
                <a:schemeClr val="accent3"/>
              </a:solidFill>
            </a:endParaRPr>
          </a:p>
          <a:p>
            <a:pPr>
              <a:buNone/>
            </a:pPr>
            <a:r>
              <a:rPr lang="mn-MN"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mn-MN"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mn-MN" sz="3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Анхаарал </a:t>
            </a:r>
            <a:r>
              <a:rPr lang="mn-MN" sz="3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тавьсанд баярлалаа</a:t>
            </a:r>
            <a:r>
              <a:rPr lang="en-US" sz="3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sym typeface="Wingdings" pitchFamily="2" charset="2"/>
              </a:rPr>
              <a:t>  </a:t>
            </a:r>
            <a:r>
              <a:rPr lang="en-US" sz="3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sym typeface="Wingdings" pitchFamily="2" charset="2"/>
              </a:rPr>
              <a:t></a:t>
            </a:r>
            <a:endParaRPr lang="mn-MN" sz="3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sym typeface="Wingdings" pitchFamily="2" charset="2"/>
            </a:endParaRPr>
          </a:p>
          <a:p>
            <a:pPr>
              <a:buNone/>
            </a:pPr>
            <a:endParaRPr lang="mn-MN" sz="3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sym typeface="Wingdings" pitchFamily="2" charset="2"/>
            </a:endParaRPr>
          </a:p>
          <a:p>
            <a:pPr>
              <a:buNone/>
            </a:pPr>
            <a:endParaRPr lang="mn-MN" sz="36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sym typeface="Wingdings" pitchFamily="2" charset="2"/>
            </a:endParaRPr>
          </a:p>
          <a:p>
            <a:pPr>
              <a:buNone/>
            </a:pPr>
            <a:endParaRPr lang="mn-MN" sz="3600" b="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sym typeface="Wingdings" pitchFamily="2" charset="2"/>
            </a:endParaRPr>
          </a:p>
          <a:p>
            <a:pPr>
              <a:buNone/>
            </a:pPr>
            <a:endParaRPr lang="mn-MN"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sym typeface="Wingdings" pitchFamily="2" charset="2"/>
            </a:endParaRPr>
          </a:p>
          <a:p>
            <a:pPr>
              <a:buNone/>
            </a:pPr>
            <a:endParaRPr lang="en-US" b="1" dirty="0" smtClean="0">
              <a:ln/>
              <a:solidFill>
                <a:schemeClr val="accent3"/>
              </a:solidFill>
              <a:latin typeface="Times New Roman" pitchFamily="18" charset="0"/>
              <a:cs typeface="Times New Roman" pitchFamily="18" charset="0"/>
            </a:endParaRPr>
          </a:p>
          <a:p>
            <a:pPr algn="r">
              <a:buNone/>
            </a:pPr>
            <a:r>
              <a:rPr lang="mn-MN" b="1" dirty="0" smtClean="0">
                <a:ln/>
                <a:solidFill>
                  <a:schemeClr val="accent3"/>
                </a:solidFill>
              </a:rPr>
              <a:t>Боловсруулсан: ТНУ багш: М.Цэрэнханд</a:t>
            </a:r>
            <a:endParaRPr lang="en-US" b="1" dirty="0">
              <a:ln/>
              <a:solidFill>
                <a:schemeClr val="accent3"/>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Аж үйлдвэрийн хувьсгалын эхлэл</a:t>
            </a:r>
            <a:endParaRPr lang="en-US" dirty="0"/>
          </a:p>
        </p:txBody>
      </p:sp>
      <p:pic>
        <p:nvPicPr>
          <p:cNvPr id="5" name="Content Placeholder 4" descr="XVIII-XX london map industrial revolution зурган илэрцүүд"/>
          <p:cNvPicPr>
            <a:picLocks noGrp="1"/>
          </p:cNvPicPr>
          <p:nvPr>
            <p:ph sz="half" idx="1"/>
          </p:nvPr>
        </p:nvPicPr>
        <p:blipFill>
          <a:blip r:embed="rId2"/>
          <a:srcRect/>
          <a:stretch>
            <a:fillRect/>
          </a:stretch>
        </p:blipFill>
        <p:spPr bwMode="auto">
          <a:xfrm>
            <a:off x="457200" y="1357298"/>
            <a:ext cx="4038600" cy="5000660"/>
          </a:xfrm>
          <a:prstGeom prst="rect">
            <a:avLst/>
          </a:prstGeom>
          <a:noFill/>
          <a:ln w="9525">
            <a:noFill/>
            <a:miter lim="800000"/>
            <a:headEnd/>
            <a:tailEnd/>
          </a:ln>
        </p:spPr>
      </p:pic>
      <p:sp>
        <p:nvSpPr>
          <p:cNvPr id="11" name="Content Placeholder 10"/>
          <p:cNvSpPr>
            <a:spLocks noGrp="1"/>
          </p:cNvSpPr>
          <p:nvPr>
            <p:ph sz="half" idx="2"/>
          </p:nvPr>
        </p:nvSpPr>
        <p:spPr>
          <a:xfrm>
            <a:off x="4286248" y="1285861"/>
            <a:ext cx="4500594" cy="4840304"/>
          </a:xfrm>
        </p:spPr>
        <p:txBody>
          <a:bodyPr>
            <a:noAutofit/>
          </a:bodyPr>
          <a:lstStyle/>
          <a:p>
            <a:pPr>
              <a:buNone/>
            </a:pPr>
            <a:r>
              <a:rPr lang="mn-MN" sz="3600" dirty="0" smtClean="0">
                <a:latin typeface="Times New Roman" pitchFamily="18" charset="0"/>
                <a:cs typeface="Times New Roman" pitchFamily="18" charset="0"/>
              </a:rPr>
              <a:t>Аж үйлдвэрийн хувьсгалын эхлэл: Аж үйлдвэрийн хувьсгал </a:t>
            </a:r>
            <a:r>
              <a:rPr lang="en-US" sz="3600" dirty="0" smtClean="0">
                <a:latin typeface="Times New Roman" pitchFamily="18" charset="0"/>
                <a:cs typeface="Times New Roman" pitchFamily="18" charset="0"/>
              </a:rPr>
              <a:t>300</a:t>
            </a:r>
            <a:r>
              <a:rPr lang="mn-MN" sz="3600" dirty="0" smtClean="0">
                <a:latin typeface="Times New Roman" pitchFamily="18" charset="0"/>
                <a:cs typeface="Times New Roman" pitchFamily="18" charset="0"/>
              </a:rPr>
              <a:t> гаруй жилийн өмнө Англид  эхэлж, Европын бусад улс орнууд, АНУ</a:t>
            </a:r>
            <a:r>
              <a:rPr lang="en-US" sz="3600" dirty="0" smtClean="0">
                <a:latin typeface="Times New Roman" pitchFamily="18" charset="0"/>
                <a:cs typeface="Times New Roman" pitchFamily="18" charset="0"/>
              </a:rPr>
              <a:t>-</a:t>
            </a:r>
            <a:r>
              <a:rPr lang="mn-MN" sz="3600" dirty="0" smtClean="0">
                <a:latin typeface="Times New Roman" pitchFamily="18" charset="0"/>
                <a:cs typeface="Times New Roman" pitchFamily="18" charset="0"/>
              </a:rPr>
              <a:t>д дэлгэрсэн. </a:t>
            </a:r>
            <a:endParaRPr lang="en-US" sz="3600" dirty="0">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ukrmap.su/images/wh9a/Maps/14-15.jpg"/>
          <p:cNvPicPr>
            <a:picLocks noGrp="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http://ontheworldmap.com/uk/city/london/london-on-the-world-map.jpg"/>
          <p:cNvPicPr>
            <a:picLocks noGrp="1"/>
          </p:cNvPicPr>
          <p:nvPr>
            <p:ph idx="1"/>
          </p:nvPr>
        </p:nvPicPr>
        <p:blipFill>
          <a:blip r:embed="rId2"/>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42114" y="332656"/>
            <a:ext cx="6910206" cy="6143668"/>
          </a:xfrm>
          <a:scene3d>
            <a:camera prst="perspectiveRight"/>
            <a:lightRig rig="threePt" dir="t"/>
          </a:scene3d>
        </p:spPr>
        <p:style>
          <a:lnRef idx="1">
            <a:schemeClr val="accent1"/>
          </a:lnRef>
          <a:fillRef idx="2">
            <a:schemeClr val="accent1"/>
          </a:fillRef>
          <a:effectRef idx="1">
            <a:schemeClr val="accent1"/>
          </a:effectRef>
          <a:fontRef idx="minor">
            <a:schemeClr val="dk1"/>
          </a:fontRef>
        </p:style>
        <p:txBody>
          <a:bodyPr>
            <a:noAutofit/>
          </a:bodyPr>
          <a:lstStyle/>
          <a:p>
            <a:pPr algn="just"/>
            <a:r>
              <a:rPr lang="mn-MN" sz="2800" dirty="0">
                <a:latin typeface="Times New Roman" pitchFamily="18" charset="0"/>
                <a:cs typeface="Times New Roman" pitchFamily="18" charset="0"/>
              </a:rPr>
              <a:t>Аж үйлдвэрийн хувьсгал Англиас эхэлсэн гол шалтгаануудаар түүхий эдийн асар их баялаг, мөн асар их хүн ам бүхий зах зээл болох колониудыг эзэлсэн, мөн Пуританы хувьсгал, нэр төрийн хувьсгал зэргийн үр дүнд бий болсон нийгэм, улс төр, эдийн засгийн орчин нөхцөл, хөдөө аж ахуйн хувьсгалын үр дүнд суларсан ажиллах хүч зэргийг дурьдаж болно. 1763 онд Парисын гэрээ байгуулагдан долоон жилийн дайн дуусгавар болсноор Англи нь Америк, Энэтхэгт Францаас давуу талтай болж, дэлхийд тэргүүлэх байр суурийг эзлэх болжээ.</a:t>
            </a:r>
            <a:endParaRPr lang="en-US" sz="2800" dirty="0">
              <a:latin typeface="Times New Roman" pitchFamily="18" charset="0"/>
              <a:cs typeface="Times New Roman" pitchFamily="18" charset="0"/>
            </a:endParaRPr>
          </a:p>
        </p:txBody>
      </p:sp>
    </p:spTree>
  </p:cSld>
  <p:clrMapOvr>
    <a:masterClrMapping/>
  </p:clrMapOvr>
  <p:transition>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20716787">
            <a:off x="566592" y="138842"/>
            <a:ext cx="8088453" cy="6801650"/>
          </a:xfrm>
          <a:solidFill>
            <a:schemeClr val="accent2">
              <a:lumMod val="40000"/>
              <a:lumOff val="60000"/>
            </a:schemeClr>
          </a:solidFill>
          <a:scene3d>
            <a:camera prst="isometricOffAxis2Left"/>
            <a:lightRig rig="threePt" dir="t"/>
          </a:scene3d>
        </p:spPr>
        <p:txBody>
          <a:bodyPr>
            <a:noAutofit/>
          </a:bodyPr>
          <a:lstStyle/>
          <a:p>
            <a:pPr algn="just"/>
            <a:r>
              <a:rPr lang="mn-MN" sz="3200" dirty="0">
                <a:latin typeface="Times New Roman" pitchFamily="18" charset="0"/>
                <a:cs typeface="Times New Roman" pitchFamily="18" charset="0"/>
              </a:rPr>
              <a:t>Нэхмэл, ээрмэлийн машины технологи 1733 онд Жон Кэй нэхмэлийн машины нэг хэсэг болох холхигчийг сайжруулан нисдэг холхигчийг бий болгосноор нэхмэлийн машины хурд эрс өссөн байна. Ийнхүү нэхмэл бүтээгдэхүүний үйлдвэрлэл нэмэгдэхийн хэрээр хуучны ээрүүл ашигласан ээрмэлийн үйлдвэрлэл нь хэрэгцээг хангаж дийлэхгүй болов. 1764 онд Жеймс Харгривс Ээрэгч Женни машиныг зохион бүтээсэн нь нэг дор 8 ээрүүлэнд утас ээрэх чадвартай (хожим сайжруулан 16 болгосон), олон тэнхлэгт машин байлаа.</a:t>
            </a:r>
            <a:endParaRPr lang="en-US" sz="3200" dirty="0">
              <a:latin typeface="Times New Roman" pitchFamily="18" charset="0"/>
              <a:cs typeface="Times New Roman" pitchFamily="18" charset="0"/>
            </a:endParaRPr>
          </a:p>
        </p:txBody>
      </p:sp>
    </p:spTree>
  </p:cSld>
  <p:clrMapOvr>
    <a:masterClrMapping/>
  </p:clrMapOvr>
  <p:transition>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71934" y="214290"/>
            <a:ext cx="5072066" cy="3143272"/>
          </a:xfrm>
        </p:spPr>
        <p:txBody>
          <a:bodyPr>
            <a:normAutofit/>
          </a:bodyPr>
          <a:lstStyle/>
          <a:p>
            <a:r>
              <a:rPr lang="mn-MN" dirty="0" smtClean="0"/>
              <a:t>1764 онд Жеймс Харгривс Ээрэгч Женни машиныг зохион бүтээсэн нь нэг дор 8 ээрүүлэнд утас ээрэх чадвартай (хожим сайжруулан 16 болгосон), олон тэнхлэгт машин байлаа.</a:t>
            </a:r>
            <a:endParaRPr lang="en-US" dirty="0" smtClean="0"/>
          </a:p>
          <a:p>
            <a:endParaRPr lang="en-US" dirty="0"/>
          </a:p>
        </p:txBody>
      </p:sp>
      <p:pic>
        <p:nvPicPr>
          <p:cNvPr id="5" name="Content Placeholder 4" descr="Жеймс Харгривс зурган илэрцүүд"/>
          <p:cNvPicPr>
            <a:picLocks noGrp="1"/>
          </p:cNvPicPr>
          <p:nvPr>
            <p:ph sz="half" idx="2"/>
          </p:nvPr>
        </p:nvPicPr>
        <p:blipFill>
          <a:blip r:embed="rId2"/>
          <a:srcRect/>
          <a:stretch>
            <a:fillRect/>
          </a:stretch>
        </p:blipFill>
        <p:spPr bwMode="auto">
          <a:xfrm>
            <a:off x="0" y="0"/>
            <a:ext cx="4038600" cy="6858000"/>
          </a:xfrm>
          <a:prstGeom prst="rect">
            <a:avLst/>
          </a:prstGeom>
          <a:noFill/>
          <a:ln w="9525">
            <a:noFill/>
            <a:miter lim="800000"/>
            <a:headEnd/>
            <a:tailEnd/>
          </a:ln>
        </p:spPr>
      </p:pic>
      <p:pic>
        <p:nvPicPr>
          <p:cNvPr id="6" name="Picture 5" descr="Холбоотой Зураг"/>
          <p:cNvPicPr/>
          <p:nvPr/>
        </p:nvPicPr>
        <p:blipFill>
          <a:blip r:embed="rId3"/>
          <a:srcRect/>
          <a:stretch>
            <a:fillRect/>
          </a:stretch>
        </p:blipFill>
        <p:spPr bwMode="auto">
          <a:xfrm>
            <a:off x="4214778" y="3247070"/>
            <a:ext cx="4929222" cy="3610930"/>
          </a:xfrm>
          <a:prstGeom prst="rect">
            <a:avLst/>
          </a:prstGeom>
          <a:noFill/>
          <a:ln w="9525">
            <a:noFill/>
            <a:miter lim="800000"/>
            <a:headEnd/>
            <a:tailEnd/>
          </a:ln>
        </p:spPr>
      </p:pic>
    </p:spTree>
  </p:cSld>
  <p:clrMapOvr>
    <a:masterClrMapping/>
  </p:clrMapOvr>
  <p:transition>
    <p:comb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229600" cy="1143000"/>
          </a:xfrm>
        </p:spPr>
        <p:style>
          <a:lnRef idx="2">
            <a:schemeClr val="accent1">
              <a:shade val="50000"/>
            </a:schemeClr>
          </a:lnRef>
          <a:fillRef idx="1">
            <a:schemeClr val="accent1"/>
          </a:fillRef>
          <a:effectRef idx="0">
            <a:schemeClr val="accent1"/>
          </a:effectRef>
          <a:fontRef idx="minor">
            <a:schemeClr val="lt1"/>
          </a:fontRef>
        </p:style>
        <p:txBody>
          <a:bodyPr/>
          <a:lstStyle/>
          <a:p>
            <a:r>
              <a:rPr lang="mn-MN" sz="6000" dirty="0" smtClean="0">
                <a:latin typeface="Times New Roman" pitchFamily="18" charset="0"/>
                <a:cs typeface="Times New Roman" pitchFamily="18" charset="0"/>
              </a:rPr>
              <a:t>Ричард Аркврайт</a:t>
            </a:r>
            <a:endParaRPr lang="en-US" sz="6000" dirty="0">
              <a:latin typeface="Times New Roman" pitchFamily="18" charset="0"/>
              <a:cs typeface="Times New Roman" pitchFamily="18" charset="0"/>
            </a:endParaRPr>
          </a:p>
        </p:txBody>
      </p:sp>
      <p:pic>
        <p:nvPicPr>
          <p:cNvPr id="5" name="Content Placeholder 4" descr="Жон Кей нэхмэлийн суурь машин зурган илэрцүүд"/>
          <p:cNvPicPr>
            <a:picLocks noGrp="1"/>
          </p:cNvPicPr>
          <p:nvPr>
            <p:ph sz="half" idx="1"/>
          </p:nvPr>
        </p:nvPicPr>
        <p:blipFill>
          <a:blip r:embed="rId2"/>
          <a:srcRect/>
          <a:stretch>
            <a:fillRect/>
          </a:stretch>
        </p:blipFill>
        <p:spPr bwMode="auto">
          <a:xfrm>
            <a:off x="400024" y="1714488"/>
            <a:ext cx="4071966" cy="452596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pic>
      <p:sp>
        <p:nvSpPr>
          <p:cNvPr id="4" name="Content Placeholder 3"/>
          <p:cNvSpPr>
            <a:spLocks noGrp="1"/>
          </p:cNvSpPr>
          <p:nvPr>
            <p:ph sz="half" idx="2"/>
          </p:nvPr>
        </p:nvSpPr>
        <p:spPr>
          <a:xfrm>
            <a:off x="4572000" y="1714488"/>
            <a:ext cx="4038600" cy="4525963"/>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buNone/>
            </a:pPr>
            <a:r>
              <a:rPr lang="mn-MN" sz="4000" dirty="0" smtClean="0">
                <a:latin typeface="Times New Roman" pitchFamily="18" charset="0"/>
                <a:cs typeface="Times New Roman" pitchFamily="18" charset="0"/>
              </a:rPr>
              <a:t>    Усаар ажилладаг ээрмэлийн машин зохион бүтээсэн</a:t>
            </a:r>
            <a:endParaRPr lang="en-US" sz="4000" dirty="0" smtClean="0">
              <a:latin typeface="Times New Roman" pitchFamily="18" charset="0"/>
              <a:cs typeface="Times New Roman" pitchFamily="18" charset="0"/>
            </a:endParaRPr>
          </a:p>
          <a:p>
            <a:pPr algn="ctr">
              <a:buNone/>
            </a:pPr>
            <a:endParaRPr lang="en-U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281</TotalTime>
  <Words>578</Words>
  <Application>Microsoft Office PowerPoint</Application>
  <PresentationFormat>On-screen Show (4:3)</PresentationFormat>
  <Paragraphs>56</Paragraphs>
  <Slides>22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Times New Roman</vt:lpstr>
      <vt:lpstr>Trebuchet MS</vt:lpstr>
      <vt:lpstr>Wingdings</vt:lpstr>
      <vt:lpstr>Wingdings 3</vt:lpstr>
      <vt:lpstr>Facet</vt:lpstr>
      <vt:lpstr>PowerPoint Presentation</vt:lpstr>
      <vt:lpstr>PowerPoint Presentation</vt:lpstr>
      <vt:lpstr>Аж үйлдвэрийн хувьсгалын эхлэл</vt:lpstr>
      <vt:lpstr>PowerPoint Presentation</vt:lpstr>
      <vt:lpstr>PowerPoint Presentation</vt:lpstr>
      <vt:lpstr>PowerPoint Presentation</vt:lpstr>
      <vt:lpstr>PowerPoint Presentation</vt:lpstr>
      <vt:lpstr>PowerPoint Presentation</vt:lpstr>
      <vt:lpstr>Ричард Аркврайт</vt:lpstr>
      <vt:lpstr>PowerPoint Presentation</vt:lpstr>
      <vt:lpstr>PowerPoint Presentation</vt:lpstr>
      <vt:lpstr>Томас Ньюкомен</vt:lpstr>
      <vt:lpstr>PowerPoint Presentation</vt:lpstr>
      <vt:lpstr>Жеймс Ватт</vt:lpstr>
      <vt:lpstr>Ричард Трэвитик</vt:lpstr>
      <vt:lpstr>PowerPoint Presentation</vt:lpstr>
      <vt:lpstr>PowerPoint Presentation</vt:lpstr>
      <vt:lpstr>PowerPoint Presentation</vt:lpstr>
      <vt:lpstr>Ажилчид</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User</cp:lastModifiedBy>
  <cp:revision>35</cp:revision>
  <dcterms:created xsi:type="dcterms:W3CDTF">2017-04-12T08:53:12Z</dcterms:created>
  <dcterms:modified xsi:type="dcterms:W3CDTF">2019-10-09T11:55:05Z</dcterms:modified>
</cp:coreProperties>
</file>