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handoutMasterIdLst>
    <p:handoutMasterId r:id="rId27"/>
  </p:handoutMasterIdLst>
  <p:sldIdLst>
    <p:sldId id="259" r:id="rId2"/>
    <p:sldId id="277" r:id="rId3"/>
    <p:sldId id="278" r:id="rId4"/>
    <p:sldId id="256" r:id="rId5"/>
    <p:sldId id="283" r:id="rId6"/>
    <p:sldId id="280" r:id="rId7"/>
    <p:sldId id="285" r:id="rId8"/>
    <p:sldId id="284" r:id="rId9"/>
    <p:sldId id="287" r:id="rId10"/>
    <p:sldId id="286" r:id="rId11"/>
    <p:sldId id="262" r:id="rId12"/>
    <p:sldId id="261" r:id="rId13"/>
    <p:sldId id="288" r:id="rId14"/>
    <p:sldId id="290" r:id="rId15"/>
    <p:sldId id="291" r:id="rId16"/>
    <p:sldId id="292" r:id="rId17"/>
    <p:sldId id="294" r:id="rId18"/>
    <p:sldId id="263" r:id="rId19"/>
    <p:sldId id="265" r:id="rId20"/>
    <p:sldId id="266" r:id="rId21"/>
    <p:sldId id="295" r:id="rId22"/>
    <p:sldId id="267" r:id="rId23"/>
    <p:sldId id="296" r:id="rId24"/>
    <p:sldId id="273" r:id="rId25"/>
    <p:sldId id="297" r:id="rId26"/>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2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7072"/>
          </a:xfrm>
          <a:prstGeom prst="rect">
            <a:avLst/>
          </a:prstGeom>
        </p:spPr>
        <p:txBody>
          <a:bodyPr vert="horz" lIns="92930" tIns="46465" rIns="92930" bIns="46465" rtlCol="0"/>
          <a:lstStyle>
            <a:lvl1pPr algn="r">
              <a:defRPr sz="1200"/>
            </a:lvl1pPr>
          </a:lstStyle>
          <a:p>
            <a:fld id="{7EB5B355-0E91-45FF-9A57-21B03F16FA4A}" type="datetimeFigureOut">
              <a:rPr lang="en-US" smtClean="0"/>
              <a:t>10/8/2019</a:t>
            </a:fld>
            <a:endParaRPr lang="en-US"/>
          </a:p>
        </p:txBody>
      </p:sp>
      <p:sp>
        <p:nvSpPr>
          <p:cNvPr id="4" name="Footer Placeholder 3"/>
          <p:cNvSpPr>
            <a:spLocks noGrp="1"/>
          </p:cNvSpPr>
          <p:nvPr>
            <p:ph type="ftr" sz="quarter" idx="2"/>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30"/>
            <a:ext cx="3013763" cy="467071"/>
          </a:xfrm>
          <a:prstGeom prst="rect">
            <a:avLst/>
          </a:prstGeom>
        </p:spPr>
        <p:txBody>
          <a:bodyPr vert="horz" lIns="92930" tIns="46465" rIns="92930" bIns="46465" rtlCol="0" anchor="b"/>
          <a:lstStyle>
            <a:lvl1pPr algn="r">
              <a:defRPr sz="1200"/>
            </a:lvl1pPr>
          </a:lstStyle>
          <a:p>
            <a:fld id="{66EE3FD3-C4C0-4B24-BCC7-34E279E7F9FC}" type="slidenum">
              <a:rPr lang="en-US" smtClean="0"/>
              <a:t>‹#›</a:t>
            </a:fld>
            <a:endParaRPr lang="en-US"/>
          </a:p>
        </p:txBody>
      </p:sp>
    </p:spTree>
    <p:extLst>
      <p:ext uri="{BB962C8B-B14F-4D97-AF65-F5344CB8AC3E}">
        <p14:creationId xmlns:p14="http://schemas.microsoft.com/office/powerpoint/2010/main" val="76351854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3961FE09-D660-44E0-8586-E648F0353157}" type="datetimeFigureOut">
              <a:rPr lang="en-US" smtClean="0"/>
              <a:t>10/8/2019</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E0904B56-AE4D-449A-AABF-15617330377F}"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6492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961FE09-D660-44E0-8586-E648F0353157}"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904B56-AE4D-449A-AABF-15617330377F}" type="slidenum">
              <a:rPr lang="en-US" smtClean="0"/>
              <a:t>‹#›</a:t>
            </a:fld>
            <a:endParaRPr lang="en-US"/>
          </a:p>
        </p:txBody>
      </p:sp>
    </p:spTree>
    <p:extLst>
      <p:ext uri="{BB962C8B-B14F-4D97-AF65-F5344CB8AC3E}">
        <p14:creationId xmlns:p14="http://schemas.microsoft.com/office/powerpoint/2010/main" val="2124487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961FE09-D660-44E0-8586-E648F0353157}"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04B56-AE4D-449A-AABF-15617330377F}"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5782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961FE09-D660-44E0-8586-E648F0353157}"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04B56-AE4D-449A-AABF-15617330377F}"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1843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961FE09-D660-44E0-8586-E648F0353157}"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04B56-AE4D-449A-AABF-15617330377F}" type="slidenum">
              <a:rPr lang="en-US" smtClean="0"/>
              <a:t>‹#›</a:t>
            </a:fld>
            <a:endParaRPr lang="en-US"/>
          </a:p>
        </p:txBody>
      </p:sp>
    </p:spTree>
    <p:extLst>
      <p:ext uri="{BB962C8B-B14F-4D97-AF65-F5344CB8AC3E}">
        <p14:creationId xmlns:p14="http://schemas.microsoft.com/office/powerpoint/2010/main" val="3072638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961FE09-D660-44E0-8586-E648F0353157}"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04B56-AE4D-449A-AABF-15617330377F}"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7796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961FE09-D660-44E0-8586-E648F0353157}"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04B56-AE4D-449A-AABF-15617330377F}"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381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61FE09-D660-44E0-8586-E648F0353157}"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04B56-AE4D-449A-AABF-15617330377F}"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1802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61FE09-D660-44E0-8586-E648F0353157}"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04B56-AE4D-449A-AABF-15617330377F}"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6268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61FE09-D660-44E0-8586-E648F0353157}"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04B56-AE4D-449A-AABF-15617330377F}" type="slidenum">
              <a:rPr lang="en-US" smtClean="0"/>
              <a:t>‹#›</a:t>
            </a:fld>
            <a:endParaRPr lang="en-US"/>
          </a:p>
        </p:txBody>
      </p:sp>
    </p:spTree>
    <p:extLst>
      <p:ext uri="{BB962C8B-B14F-4D97-AF65-F5344CB8AC3E}">
        <p14:creationId xmlns:p14="http://schemas.microsoft.com/office/powerpoint/2010/main" val="190041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961FE09-D660-44E0-8586-E648F0353157}"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04B56-AE4D-449A-AABF-15617330377F}"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6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61FE09-D660-44E0-8586-E648F0353157}"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904B56-AE4D-449A-AABF-15617330377F}" type="slidenum">
              <a:rPr lang="en-US" smtClean="0"/>
              <a:t>‹#›</a:t>
            </a:fld>
            <a:endParaRPr lang="en-US"/>
          </a:p>
        </p:txBody>
      </p:sp>
    </p:spTree>
    <p:extLst>
      <p:ext uri="{BB962C8B-B14F-4D97-AF65-F5344CB8AC3E}">
        <p14:creationId xmlns:p14="http://schemas.microsoft.com/office/powerpoint/2010/main" val="1451105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61FE09-D660-44E0-8586-E648F0353157}" type="datetimeFigureOut">
              <a:rPr lang="en-US" smtClean="0"/>
              <a:t>10/8/2019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904B56-AE4D-449A-AABF-15617330377F}"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26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61FE09-D660-44E0-8586-E648F0353157}" type="datetimeFigureOut">
              <a:rPr lang="en-US" smtClean="0"/>
              <a:t>10/8/2019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904B56-AE4D-449A-AABF-15617330377F}"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6896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1FE09-D660-44E0-8586-E648F0353157}" type="datetimeFigureOut">
              <a:rPr lang="en-US" smtClean="0"/>
              <a:t>10/8/2019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904B56-AE4D-449A-AABF-15617330377F}" type="slidenum">
              <a:rPr lang="en-US" smtClean="0"/>
              <a:t>‹#›</a:t>
            </a:fld>
            <a:endParaRPr lang="en-US"/>
          </a:p>
        </p:txBody>
      </p:sp>
    </p:spTree>
    <p:extLst>
      <p:ext uri="{BB962C8B-B14F-4D97-AF65-F5344CB8AC3E}">
        <p14:creationId xmlns:p14="http://schemas.microsoft.com/office/powerpoint/2010/main" val="1552472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961FE09-D660-44E0-8586-E648F0353157}"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904B56-AE4D-449A-AABF-15617330377F}"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1707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961FE09-D660-44E0-8586-E648F0353157}"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904B56-AE4D-449A-AABF-15617330377F}" type="slidenum">
              <a:rPr lang="en-US" smtClean="0"/>
              <a:t>‹#›</a:t>
            </a:fld>
            <a:endParaRPr lang="en-US"/>
          </a:p>
        </p:txBody>
      </p:sp>
    </p:spTree>
    <p:extLst>
      <p:ext uri="{BB962C8B-B14F-4D97-AF65-F5344CB8AC3E}">
        <p14:creationId xmlns:p14="http://schemas.microsoft.com/office/powerpoint/2010/main" val="485999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961FE09-D660-44E0-8586-E648F0353157}" type="datetimeFigureOut">
              <a:rPr lang="en-US" smtClean="0"/>
              <a:t>10/8/2019</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0904B56-AE4D-449A-AABF-15617330377F}" type="slidenum">
              <a:rPr lang="en-US" smtClean="0"/>
              <a:t>‹#›</a:t>
            </a:fld>
            <a:endParaRPr lang="en-US"/>
          </a:p>
        </p:txBody>
      </p:sp>
    </p:spTree>
    <p:extLst>
      <p:ext uri="{BB962C8B-B14F-4D97-AF65-F5344CB8AC3E}">
        <p14:creationId xmlns:p14="http://schemas.microsoft.com/office/powerpoint/2010/main" val="358600859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600200"/>
            <a:ext cx="5308866" cy="1515533"/>
          </a:xfrm>
        </p:spPr>
        <p:txBody>
          <a:bodyPr/>
          <a:lstStyle/>
          <a:p>
            <a:r>
              <a:rPr lang="mn-MN" dirty="0" smtClean="0">
                <a:solidFill>
                  <a:schemeClr val="tx1"/>
                </a:solidFill>
                <a:latin typeface="Arial" panose="020B0604020202020204" pitchFamily="34" charset="0"/>
                <a:cs typeface="Arial" panose="020B0604020202020204" pitchFamily="34" charset="0"/>
              </a:rPr>
              <a:t>Багшийн ёс зүй </a:t>
            </a:r>
            <a:r>
              <a:rPr lang="mn-MN" dirty="0" smtClean="0"/>
              <a:t/>
            </a:r>
            <a:br>
              <a:rPr lang="mn-MN" dirty="0" smtClean="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4433" y="2438400"/>
            <a:ext cx="3810000" cy="1697571"/>
          </a:xfrm>
          <a:prstGeom prst="rect">
            <a:avLst/>
          </a:prstGeom>
        </p:spPr>
      </p:pic>
      <p:sp>
        <p:nvSpPr>
          <p:cNvPr id="5" name="Rectangle 4"/>
          <p:cNvSpPr/>
          <p:nvPr/>
        </p:nvSpPr>
        <p:spPr>
          <a:xfrm>
            <a:off x="1981200" y="4343400"/>
            <a:ext cx="5156466" cy="923330"/>
          </a:xfrm>
          <a:prstGeom prst="rect">
            <a:avLst/>
          </a:prstGeom>
        </p:spPr>
        <p:txBody>
          <a:bodyPr wrap="square">
            <a:spAutoFit/>
          </a:bodyPr>
          <a:lstStyle/>
          <a:p>
            <a:r>
              <a:rPr lang="mn-MN" dirty="0" smtClean="0">
                <a:latin typeface="Arial" panose="020B0604020202020204" pitchFamily="34" charset="0"/>
                <a:cs typeface="Arial" panose="020B0604020202020204" pitchFamily="34" charset="0"/>
              </a:rPr>
              <a:t>Бэлтгэсэн сургалтын менежер Д.Лхамсүрэн </a:t>
            </a:r>
          </a:p>
          <a:p>
            <a:r>
              <a:rPr lang="mn-MN" dirty="0" smtClean="0">
                <a:latin typeface="Arial" panose="020B0604020202020204" pitchFamily="34" charset="0"/>
                <a:cs typeface="Arial" panose="020B0604020202020204" pitchFamily="34" charset="0"/>
              </a:rPr>
              <a:t>                                                     З.Гэрлээ </a:t>
            </a:r>
          </a:p>
          <a:p>
            <a:r>
              <a:rPr lang="mn-MN" dirty="0" smtClean="0">
                <a:latin typeface="Arial" panose="020B0604020202020204" pitchFamily="34" charset="0"/>
                <a:cs typeface="Arial" panose="020B0604020202020204" pitchFamily="34" charset="0"/>
              </a:rPr>
              <a:t>Нийгмийн багш Э.Эрдэнэбилэг</a:t>
            </a:r>
            <a:endParaRPr lang="en-US" dirty="0"/>
          </a:p>
        </p:txBody>
      </p:sp>
    </p:spTree>
    <p:extLst>
      <p:ext uri="{BB962C8B-B14F-4D97-AF65-F5344CB8AC3E}">
        <p14:creationId xmlns:p14="http://schemas.microsoft.com/office/powerpoint/2010/main" val="2487578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4834"/>
            <a:ext cx="9144000" cy="681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7995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normAutofit fontScale="90000"/>
          </a:bodyPr>
          <a:lstStyle/>
          <a:p>
            <a:r>
              <a:rPr lang="mn-MN" sz="3200" dirty="0" smtClean="0">
                <a:latin typeface="Arial" panose="020B0604020202020204" pitchFamily="34" charset="0"/>
                <a:cs typeface="Arial" panose="020B0604020202020204" pitchFamily="34" charset="0"/>
              </a:rPr>
              <a:t>Багшийн ёс зүйн шалгуур үзүүлэлтүүд </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14400" y="1143000"/>
            <a:ext cx="7543800" cy="5166360"/>
          </a:xfrm>
        </p:spPr>
        <p:txBody>
          <a:bodyPr>
            <a:normAutofit/>
          </a:bodyPr>
          <a:lstStyle/>
          <a:p>
            <a:pPr marL="0" indent="0" algn="just">
              <a:buNone/>
            </a:pPr>
            <a:r>
              <a:rPr lang="mn-MN" dirty="0">
                <a:latin typeface="Arial" panose="020B0604020202020204" pitchFamily="34" charset="0"/>
                <a:cs typeface="Arial" panose="020B0604020202020204" pitchFamily="34" charset="0"/>
              </a:rPr>
              <a:t>Сурган хүмүүжүүлэх ёс зүй нь багшаас хүүхэдтэй, шавьтайгаа, шавийнхаа эцэг эхтэй харьцах харилцааг зохицуулах хэм хэмжээний систем </a:t>
            </a:r>
            <a:r>
              <a:rPr lang="mn-MN" dirty="0" smtClean="0">
                <a:latin typeface="Arial" panose="020B0604020202020204" pitchFamily="34" charset="0"/>
                <a:cs typeface="Arial" panose="020B0604020202020204" pitchFamily="34" charset="0"/>
              </a:rPr>
              <a:t>юм</a:t>
            </a:r>
          </a:p>
          <a:p>
            <a:pPr marL="137160" indent="0">
              <a:buNone/>
            </a:pPr>
            <a:r>
              <a:rPr lang="mn-MN" dirty="0" smtClean="0">
                <a:latin typeface="Arial" panose="020B0604020202020204" pitchFamily="34" charset="0"/>
                <a:cs typeface="Arial" panose="020B0604020202020204" pitchFamily="34" charset="0"/>
              </a:rPr>
              <a:t>Багшийн </a:t>
            </a:r>
            <a:r>
              <a:rPr lang="mn-MN" dirty="0">
                <a:latin typeface="Arial" panose="020B0604020202020204" pitchFamily="34" charset="0"/>
                <a:cs typeface="Arial" panose="020B0604020202020204" pitchFamily="34" charset="0"/>
              </a:rPr>
              <a:t>ёс суртахууны ухагдахуунд</a:t>
            </a:r>
            <a:r>
              <a:rPr lang="mn-MN" dirty="0" smtClean="0">
                <a:latin typeface="Arial" panose="020B0604020202020204" pitchFamily="34" charset="0"/>
                <a:cs typeface="Arial" panose="020B0604020202020204" pitchFamily="34" charset="0"/>
              </a:rPr>
              <a:t>:</a:t>
            </a:r>
          </a:p>
          <a:p>
            <a:pPr lvl="0"/>
            <a:r>
              <a:rPr lang="mn-MN" dirty="0" smtClean="0">
                <a:solidFill>
                  <a:schemeClr val="tx1"/>
                </a:solidFill>
                <a:latin typeface="Arial" panose="020B0604020202020204" pitchFamily="34" charset="0"/>
                <a:cs typeface="Arial" panose="020B0604020202020204" pitchFamily="34" charset="0"/>
              </a:rPr>
              <a:t>Багшийн </a:t>
            </a:r>
            <a:r>
              <a:rPr lang="mn-MN" dirty="0">
                <a:solidFill>
                  <a:schemeClr val="tx1"/>
                </a:solidFill>
                <a:latin typeface="Arial" panose="020B0604020202020204" pitchFamily="34" charset="0"/>
                <a:cs typeface="Arial" panose="020B0604020202020204" pitchFamily="34" charset="0"/>
              </a:rPr>
              <a:t>үүрэг харицлага</a:t>
            </a:r>
            <a:endParaRPr lang="en-US" dirty="0">
              <a:solidFill>
                <a:schemeClr val="tx1"/>
              </a:solidFill>
              <a:latin typeface="Arial" panose="020B0604020202020204" pitchFamily="34" charset="0"/>
              <a:cs typeface="Arial" panose="020B0604020202020204" pitchFamily="34" charset="0"/>
            </a:endParaRPr>
          </a:p>
          <a:p>
            <a:pPr lvl="0"/>
            <a:r>
              <a:rPr lang="mn-MN" dirty="0">
                <a:solidFill>
                  <a:schemeClr val="tx1"/>
                </a:solidFill>
                <a:latin typeface="Arial" panose="020B0604020202020204" pitchFamily="34" charset="0"/>
                <a:cs typeface="Arial" panose="020B0604020202020204" pitchFamily="34" charset="0"/>
              </a:rPr>
              <a:t>Шударга ёс</a:t>
            </a:r>
            <a:endParaRPr lang="en-US" dirty="0">
              <a:solidFill>
                <a:schemeClr val="tx1"/>
              </a:solidFill>
              <a:latin typeface="Arial" panose="020B0604020202020204" pitchFamily="34" charset="0"/>
              <a:cs typeface="Arial" panose="020B0604020202020204" pitchFamily="34" charset="0"/>
            </a:endParaRPr>
          </a:p>
          <a:p>
            <a:pPr lvl="0"/>
            <a:r>
              <a:rPr lang="mn-MN" dirty="0">
                <a:solidFill>
                  <a:schemeClr val="tx1"/>
                </a:solidFill>
                <a:latin typeface="Arial" panose="020B0604020202020204" pitchFamily="34" charset="0"/>
                <a:cs typeface="Arial" panose="020B0604020202020204" pitchFamily="34" charset="0"/>
              </a:rPr>
              <a:t>Мэргэжилдээ эзэн болох чадвар</a:t>
            </a:r>
            <a:endParaRPr lang="en-US" dirty="0">
              <a:solidFill>
                <a:schemeClr val="tx1"/>
              </a:solidFill>
              <a:latin typeface="Arial" panose="020B0604020202020204" pitchFamily="34" charset="0"/>
              <a:cs typeface="Arial" panose="020B0604020202020204" pitchFamily="34" charset="0"/>
            </a:endParaRPr>
          </a:p>
          <a:p>
            <a:pPr lvl="0"/>
            <a:r>
              <a:rPr lang="mn-MN" dirty="0">
                <a:solidFill>
                  <a:schemeClr val="tx1"/>
                </a:solidFill>
                <a:latin typeface="Arial" panose="020B0604020202020204" pitchFamily="34" charset="0"/>
                <a:cs typeface="Arial" panose="020B0604020202020204" pitchFamily="34" charset="0"/>
              </a:rPr>
              <a:t>Нинжин сэтгэл</a:t>
            </a:r>
            <a:endParaRPr lang="en-US" dirty="0">
              <a:solidFill>
                <a:schemeClr val="tx1"/>
              </a:solidFill>
              <a:latin typeface="Arial" panose="020B0604020202020204" pitchFamily="34" charset="0"/>
              <a:cs typeface="Arial" panose="020B0604020202020204" pitchFamily="34" charset="0"/>
            </a:endParaRPr>
          </a:p>
          <a:p>
            <a:pPr lvl="0"/>
            <a:r>
              <a:rPr lang="mn-MN" dirty="0">
                <a:solidFill>
                  <a:schemeClr val="tx1"/>
                </a:solidFill>
                <a:latin typeface="Arial" panose="020B0604020202020204" pitchFamily="34" charset="0"/>
                <a:cs typeface="Arial" panose="020B0604020202020204" pitchFamily="34" charset="0"/>
              </a:rPr>
              <a:t>Багшийн нэр хүнд</a:t>
            </a:r>
            <a:endParaRPr lang="en-US" dirty="0">
              <a:solidFill>
                <a:schemeClr val="tx1"/>
              </a:solidFill>
              <a:latin typeface="Arial" panose="020B0604020202020204" pitchFamily="34" charset="0"/>
              <a:cs typeface="Arial" panose="020B0604020202020204" pitchFamily="34" charset="0"/>
            </a:endParaRPr>
          </a:p>
          <a:p>
            <a:pPr lvl="0"/>
            <a:r>
              <a:rPr lang="mn-MN" dirty="0">
                <a:solidFill>
                  <a:schemeClr val="tx1"/>
                </a:solidFill>
                <a:latin typeface="Arial" panose="020B0604020202020204" pitchFamily="34" charset="0"/>
                <a:cs typeface="Arial" panose="020B0604020202020204" pitchFamily="34" charset="0"/>
              </a:rPr>
              <a:t>Зөв үлгэр дууриалал зэрэг хамаардаг</a:t>
            </a:r>
            <a:endParaRPr lang="en-US" dirty="0">
              <a:solidFill>
                <a:schemeClr val="tx1"/>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262746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Autofit/>
          </a:bodyPr>
          <a:lstStyle/>
          <a:p>
            <a:r>
              <a:rPr lang="mn-MN" sz="2800" dirty="0" smtClean="0">
                <a:latin typeface="Arial" panose="020B0604020202020204" pitchFamily="34" charset="0"/>
                <a:cs typeface="Arial" panose="020B0604020202020204" pitchFamily="34" charset="0"/>
              </a:rPr>
              <a:t>Багшийн ёс зүйн зөрчил ба хариуцлага  </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371600"/>
            <a:ext cx="8686800" cy="4937760"/>
          </a:xfrm>
        </p:spPr>
        <p:txBody>
          <a:bodyPr>
            <a:normAutofit fontScale="70000" lnSpcReduction="20000"/>
          </a:bodyPr>
          <a:lstStyle/>
          <a:p>
            <a:r>
              <a:rPr lang="mn-MN" sz="4200" dirty="0" smtClean="0">
                <a:solidFill>
                  <a:schemeClr val="tx1"/>
                </a:solidFill>
                <a:latin typeface="Arial" panose="020B0604020202020204" pitchFamily="34" charset="0"/>
                <a:cs typeface="Arial" panose="020B0604020202020204" pitchFamily="34" charset="0"/>
              </a:rPr>
              <a:t>Хүүхдийн </a:t>
            </a:r>
            <a:r>
              <a:rPr lang="mn-MN" sz="4200" dirty="0">
                <a:solidFill>
                  <a:schemeClr val="tx1"/>
                </a:solidFill>
                <a:latin typeface="Arial" panose="020B0604020202020204" pitchFamily="34" charset="0"/>
                <a:cs typeface="Arial" panose="020B0604020202020204" pitchFamily="34" charset="0"/>
              </a:rPr>
              <a:t>мэдлэг чадварыг зөв үнэлж дүгнэхээсээ илүү ямар айлын хүүхэд болох /малчны болон албан хаагчийн удирдах хүмүүсйин найз нөхдийн танил талыг харгалзан үнэлгээ </a:t>
            </a:r>
            <a:r>
              <a:rPr lang="mn-MN" sz="4200" dirty="0" smtClean="0">
                <a:solidFill>
                  <a:schemeClr val="tx1"/>
                </a:solidFill>
                <a:latin typeface="Arial" panose="020B0604020202020204" pitchFamily="34" charset="0"/>
                <a:cs typeface="Arial" panose="020B0604020202020204" pitchFamily="34" charset="0"/>
              </a:rPr>
              <a:t>өгдөг.</a:t>
            </a:r>
            <a:endParaRPr lang="mn-MN" sz="4200" dirty="0">
              <a:solidFill>
                <a:schemeClr val="tx1"/>
              </a:solidFill>
              <a:latin typeface="Arial" panose="020B0604020202020204" pitchFamily="34" charset="0"/>
              <a:cs typeface="Arial" panose="020B0604020202020204" pitchFamily="34" charset="0"/>
            </a:endParaRPr>
          </a:p>
          <a:p>
            <a:r>
              <a:rPr lang="mn-MN" sz="4200" dirty="0" smtClean="0">
                <a:solidFill>
                  <a:schemeClr val="tx1"/>
                </a:solidFill>
                <a:latin typeface="Arial" panose="020B0604020202020204" pitchFamily="34" charset="0"/>
                <a:cs typeface="Arial" panose="020B0604020202020204" pitchFamily="34" charset="0"/>
              </a:rPr>
              <a:t>Хүндэтгэх шалтгаангүйгээр </a:t>
            </a:r>
            <a:r>
              <a:rPr lang="mn-MN" sz="4200" dirty="0">
                <a:solidFill>
                  <a:schemeClr val="tx1"/>
                </a:solidFill>
                <a:latin typeface="Arial" panose="020B0604020202020204" pitchFamily="34" charset="0"/>
                <a:cs typeface="Arial" panose="020B0604020202020204" pitchFamily="34" charset="0"/>
              </a:rPr>
              <a:t>хичээл хожигдох таслах чөлөө авах хичээлийнхээ хөтөлбөрийг бүрэн боловсруулдаггүй бэлтгэлгүй хичээл </a:t>
            </a:r>
            <a:r>
              <a:rPr lang="mn-MN" sz="4200" dirty="0" smtClean="0">
                <a:solidFill>
                  <a:schemeClr val="tx1"/>
                </a:solidFill>
                <a:latin typeface="Arial" panose="020B0604020202020204" pitchFamily="34" charset="0"/>
                <a:cs typeface="Arial" panose="020B0604020202020204" pitchFamily="34" charset="0"/>
              </a:rPr>
              <a:t>заах.</a:t>
            </a:r>
            <a:endParaRPr lang="mn-MN" sz="4200" dirty="0">
              <a:solidFill>
                <a:schemeClr val="tx1"/>
              </a:solidFill>
              <a:latin typeface="Arial" panose="020B0604020202020204" pitchFamily="34" charset="0"/>
              <a:cs typeface="Arial" panose="020B0604020202020204" pitchFamily="34" charset="0"/>
            </a:endParaRPr>
          </a:p>
          <a:p>
            <a:r>
              <a:rPr lang="mn-MN" sz="4200" dirty="0" smtClean="0">
                <a:solidFill>
                  <a:schemeClr val="tx1"/>
                </a:solidFill>
                <a:latin typeface="Arial" panose="020B0604020202020204" pitchFamily="34" charset="0"/>
                <a:cs typeface="Arial" panose="020B0604020202020204" pitchFamily="34" charset="0"/>
              </a:rPr>
              <a:t>Багш </a:t>
            </a:r>
            <a:r>
              <a:rPr lang="mn-MN" sz="4200" dirty="0">
                <a:solidFill>
                  <a:schemeClr val="tx1"/>
                </a:solidFill>
                <a:latin typeface="Arial" panose="020B0604020202020204" pitchFamily="34" charset="0"/>
                <a:cs typeface="Arial" panose="020B0604020202020204" pitchFamily="34" charset="0"/>
              </a:rPr>
              <a:t>хувийн ашиг сонирхолын үүднээс эцэг эхчүүд асран хамгаалагч суралцагчдаас мөнгө татах хувийн ажлаа </a:t>
            </a:r>
            <a:r>
              <a:rPr lang="mn-MN" sz="4200" dirty="0" smtClean="0">
                <a:solidFill>
                  <a:schemeClr val="tx1"/>
                </a:solidFill>
                <a:latin typeface="Arial" panose="020B0604020202020204" pitchFamily="34" charset="0"/>
                <a:cs typeface="Arial" panose="020B0604020202020204" pitchFamily="34" charset="0"/>
              </a:rPr>
              <a:t>гүйцэтгүүлэх.</a:t>
            </a:r>
            <a:endParaRPr lang="mn-MN" sz="4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262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Autofit/>
          </a:bodyPr>
          <a:lstStyle/>
          <a:p>
            <a:r>
              <a:rPr lang="mn-MN" sz="2800" dirty="0" smtClean="0">
                <a:latin typeface="Arial" panose="020B0604020202020204" pitchFamily="34" charset="0"/>
                <a:cs typeface="Arial" panose="020B0604020202020204" pitchFamily="34" charset="0"/>
              </a:rPr>
              <a:t>Багшийн ёс зүйн зөрчил ба хариуцлага  </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371600"/>
            <a:ext cx="8686800" cy="4937760"/>
          </a:xfrm>
        </p:spPr>
        <p:txBody>
          <a:bodyPr>
            <a:normAutofit fontScale="77500" lnSpcReduction="20000"/>
          </a:bodyPr>
          <a:lstStyle/>
          <a:p>
            <a:r>
              <a:rPr lang="mn-MN" sz="4200" dirty="0" smtClean="0">
                <a:solidFill>
                  <a:schemeClr val="tx1"/>
                </a:solidFill>
                <a:latin typeface="Arial" panose="020B0604020202020204" pitchFamily="34" charset="0"/>
                <a:cs typeface="Arial" panose="020B0604020202020204" pitchFamily="34" charset="0"/>
              </a:rPr>
              <a:t>Өөрийн бичсэн </a:t>
            </a:r>
            <a:r>
              <a:rPr lang="mn-MN" sz="4200" dirty="0">
                <a:solidFill>
                  <a:schemeClr val="tx1"/>
                </a:solidFill>
                <a:latin typeface="Arial" panose="020B0604020202020204" pitchFamily="34" charset="0"/>
                <a:cs typeface="Arial" panose="020B0604020202020204" pitchFamily="34" charset="0"/>
              </a:rPr>
              <a:t>ном зохиол гарын авлага сургалтын материалыг хүүхэд эцэг эхчүүдэд хүчээр тулган зарж борлуулах</a:t>
            </a:r>
          </a:p>
          <a:p>
            <a:r>
              <a:rPr lang="mn-MN" sz="4200" dirty="0" smtClean="0">
                <a:solidFill>
                  <a:schemeClr val="tx1"/>
                </a:solidFill>
                <a:latin typeface="Arial" panose="020B0604020202020204" pitchFamily="34" charset="0"/>
                <a:cs typeface="Arial" panose="020B0604020202020204" pitchFamily="34" charset="0"/>
              </a:rPr>
              <a:t>Суралцагчийн </a:t>
            </a:r>
            <a:r>
              <a:rPr lang="mn-MN" sz="4200" dirty="0">
                <a:solidFill>
                  <a:schemeClr val="tx1"/>
                </a:solidFill>
                <a:latin typeface="Arial" panose="020B0604020202020204" pitchFamily="34" charset="0"/>
                <a:cs typeface="Arial" panose="020B0604020202020204" pitchFamily="34" charset="0"/>
              </a:rPr>
              <a:t>дүн засах хувийн хэрэг журнал гэрчилгээ зэрэг боловсролын бичиг баримтыг </a:t>
            </a:r>
            <a:r>
              <a:rPr lang="mn-MN" sz="4200" dirty="0" smtClean="0">
                <a:solidFill>
                  <a:schemeClr val="tx1"/>
                </a:solidFill>
                <a:latin typeface="Arial" panose="020B0604020202020204" pitchFamily="34" charset="0"/>
                <a:cs typeface="Arial" panose="020B0604020202020204" pitchFamily="34" charset="0"/>
              </a:rPr>
              <a:t>үйлдэх.</a:t>
            </a:r>
            <a:endParaRPr lang="mn-MN" sz="4200" dirty="0">
              <a:solidFill>
                <a:schemeClr val="tx1"/>
              </a:solidFill>
              <a:latin typeface="Arial" panose="020B0604020202020204" pitchFamily="34" charset="0"/>
              <a:cs typeface="Arial" panose="020B0604020202020204" pitchFamily="34" charset="0"/>
            </a:endParaRPr>
          </a:p>
          <a:p>
            <a:r>
              <a:rPr lang="mn-MN" sz="4200" dirty="0" smtClean="0">
                <a:solidFill>
                  <a:schemeClr val="tx1"/>
                </a:solidFill>
                <a:latin typeface="Arial" panose="020B0604020202020204" pitchFamily="34" charset="0"/>
                <a:cs typeface="Arial" panose="020B0604020202020204" pitchFamily="34" charset="0"/>
              </a:rPr>
              <a:t>Сургуулийн </a:t>
            </a:r>
            <a:r>
              <a:rPr lang="mn-MN" sz="4200" dirty="0">
                <a:solidFill>
                  <a:schemeClr val="tx1"/>
                </a:solidFill>
                <a:latin typeface="Arial" panose="020B0604020202020204" pitchFamily="34" charset="0"/>
                <a:cs typeface="Arial" panose="020B0604020202020204" pitchFamily="34" charset="0"/>
              </a:rPr>
              <a:t>анги танхимд архи тамхи согтууруулах ундаа хэрэглэх бүдүүлэг зан авир гаргах худал хэлэх бусдыг хэл амаар </a:t>
            </a:r>
            <a:r>
              <a:rPr lang="mn-MN" sz="4200" dirty="0" smtClean="0">
                <a:solidFill>
                  <a:schemeClr val="tx1"/>
                </a:solidFill>
                <a:latin typeface="Arial" panose="020B0604020202020204" pitchFamily="34" charset="0"/>
                <a:cs typeface="Arial" panose="020B0604020202020204" pitchFamily="34" charset="0"/>
              </a:rPr>
              <a:t>доромжлох.</a:t>
            </a:r>
            <a:endParaRPr lang="mn-MN" sz="4200"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3361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Autofit/>
          </a:bodyPr>
          <a:lstStyle/>
          <a:p>
            <a:r>
              <a:rPr lang="mn-MN" sz="2800" dirty="0" smtClean="0">
                <a:latin typeface="Arial" panose="020B0604020202020204" pitchFamily="34" charset="0"/>
                <a:cs typeface="Arial" panose="020B0604020202020204" pitchFamily="34" charset="0"/>
              </a:rPr>
              <a:t>Багшийн ёс зүйн зөрчил ба хариуцлага  </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371600"/>
            <a:ext cx="8686800" cy="4937760"/>
          </a:xfrm>
        </p:spPr>
        <p:txBody>
          <a:bodyPr>
            <a:normAutofit fontScale="77500" lnSpcReduction="20000"/>
          </a:bodyPr>
          <a:lstStyle/>
          <a:p>
            <a:r>
              <a:rPr lang="mn-MN" sz="4200" dirty="0" smtClean="0">
                <a:solidFill>
                  <a:schemeClr val="tx1"/>
                </a:solidFill>
                <a:latin typeface="Arial" panose="020B0604020202020204" pitchFamily="34" charset="0"/>
                <a:cs typeface="Arial" panose="020B0604020202020204" pitchFamily="34" charset="0"/>
              </a:rPr>
              <a:t>Өөрийн бичсэн </a:t>
            </a:r>
            <a:r>
              <a:rPr lang="mn-MN" sz="4200" dirty="0">
                <a:solidFill>
                  <a:schemeClr val="tx1"/>
                </a:solidFill>
                <a:latin typeface="Arial" panose="020B0604020202020204" pitchFamily="34" charset="0"/>
                <a:cs typeface="Arial" panose="020B0604020202020204" pitchFamily="34" charset="0"/>
              </a:rPr>
              <a:t>ном зохиол гарын авлага сургалтын материалыг хүүхэд эцэг эхчүүдэд хүчээр тулган зарж борлуулах</a:t>
            </a:r>
          </a:p>
          <a:p>
            <a:r>
              <a:rPr lang="mn-MN" sz="4200" dirty="0" smtClean="0">
                <a:solidFill>
                  <a:schemeClr val="tx1"/>
                </a:solidFill>
                <a:latin typeface="Arial" panose="020B0604020202020204" pitchFamily="34" charset="0"/>
                <a:cs typeface="Arial" panose="020B0604020202020204" pitchFamily="34" charset="0"/>
              </a:rPr>
              <a:t>Суралцагчийн </a:t>
            </a:r>
            <a:r>
              <a:rPr lang="mn-MN" sz="4200" dirty="0">
                <a:solidFill>
                  <a:schemeClr val="tx1"/>
                </a:solidFill>
                <a:latin typeface="Arial" panose="020B0604020202020204" pitchFamily="34" charset="0"/>
                <a:cs typeface="Arial" panose="020B0604020202020204" pitchFamily="34" charset="0"/>
              </a:rPr>
              <a:t>дүн засах хувийн хэрэг журнал гэрчилгээ зэрэг боловсролын бичиг баримтыг </a:t>
            </a:r>
            <a:r>
              <a:rPr lang="mn-MN" sz="4200" dirty="0" smtClean="0">
                <a:solidFill>
                  <a:schemeClr val="tx1"/>
                </a:solidFill>
                <a:latin typeface="Arial" panose="020B0604020202020204" pitchFamily="34" charset="0"/>
                <a:cs typeface="Arial" panose="020B0604020202020204" pitchFamily="34" charset="0"/>
              </a:rPr>
              <a:t>үйлдэх.</a:t>
            </a:r>
            <a:endParaRPr lang="mn-MN" sz="4200" dirty="0">
              <a:solidFill>
                <a:schemeClr val="tx1"/>
              </a:solidFill>
              <a:latin typeface="Arial" panose="020B0604020202020204" pitchFamily="34" charset="0"/>
              <a:cs typeface="Arial" panose="020B0604020202020204" pitchFamily="34" charset="0"/>
            </a:endParaRPr>
          </a:p>
          <a:p>
            <a:r>
              <a:rPr lang="mn-MN" sz="4200" dirty="0" smtClean="0">
                <a:solidFill>
                  <a:schemeClr val="tx1"/>
                </a:solidFill>
                <a:latin typeface="Arial" panose="020B0604020202020204" pitchFamily="34" charset="0"/>
                <a:cs typeface="Arial" panose="020B0604020202020204" pitchFamily="34" charset="0"/>
              </a:rPr>
              <a:t>Сургуулийн </a:t>
            </a:r>
            <a:r>
              <a:rPr lang="mn-MN" sz="4200" dirty="0">
                <a:solidFill>
                  <a:schemeClr val="tx1"/>
                </a:solidFill>
                <a:latin typeface="Arial" panose="020B0604020202020204" pitchFamily="34" charset="0"/>
                <a:cs typeface="Arial" panose="020B0604020202020204" pitchFamily="34" charset="0"/>
              </a:rPr>
              <a:t>анги танхимд архи тамхи согтууруулах ундаа хэрэглэх бүдүүлэг зан авир гаргах худал хэлэх бусдыг хэл амаар </a:t>
            </a:r>
            <a:r>
              <a:rPr lang="mn-MN" sz="4200" dirty="0" smtClean="0">
                <a:solidFill>
                  <a:schemeClr val="tx1"/>
                </a:solidFill>
                <a:latin typeface="Arial" panose="020B0604020202020204" pitchFamily="34" charset="0"/>
                <a:cs typeface="Arial" panose="020B0604020202020204" pitchFamily="34" charset="0"/>
              </a:rPr>
              <a:t>доромжлох.</a:t>
            </a:r>
            <a:endParaRPr lang="mn-MN" sz="4200"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4908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mn-MN" sz="2800" dirty="0" err="1">
                <a:latin typeface="Arial" panose="020B0604020202020204" pitchFamily="34" charset="0"/>
                <a:cs typeface="Arial" panose="020B0604020202020204" pitchFamily="34" charset="0"/>
              </a:rPr>
              <a:t>С</a:t>
            </a:r>
            <a:r>
              <a:rPr lang="en-US" sz="2800" dirty="0" err="1" smtClean="0">
                <a:effectLst/>
                <a:latin typeface="Arial" panose="020B0604020202020204" pitchFamily="34" charset="0"/>
                <a:cs typeface="Arial" panose="020B0604020202020204" pitchFamily="34" charset="0"/>
              </a:rPr>
              <a:t>удалгаагаар</a:t>
            </a:r>
            <a:r>
              <a:rPr lang="en-US" sz="2800" dirty="0" smtClean="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хүүхдэд</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таалагддаггүй</a:t>
            </a:r>
            <a:r>
              <a:rPr lang="en-US" sz="2800" dirty="0">
                <a:effectLst/>
                <a:latin typeface="Arial" panose="020B0604020202020204" pitchFamily="34" charset="0"/>
                <a:cs typeface="Arial" panose="020B0604020202020204" pitchFamily="34" charset="0"/>
              </a:rPr>
              <a:t> </a:t>
            </a:r>
            <a:r>
              <a:rPr lang="en-US" sz="2800" dirty="0" err="1" smtClean="0">
                <a:effectLst/>
                <a:latin typeface="Arial" panose="020B0604020202020204" pitchFamily="34" charset="0"/>
                <a:cs typeface="Arial" panose="020B0604020202020204" pitchFamily="34" charset="0"/>
              </a:rPr>
              <a:t>багш</a:t>
            </a:r>
            <a:r>
              <a:rPr lang="mn-MN" sz="2800" dirty="0" smtClean="0">
                <a:effectLst/>
                <a:latin typeface="Arial" panose="020B0604020202020204" pitchFamily="34" charset="0"/>
                <a:cs typeface="Arial" panose="020B0604020202020204" pitchFamily="34" charset="0"/>
              </a:rPr>
              <a:t>ийн сул тал </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057400"/>
            <a:ext cx="8229600" cy="4251960"/>
          </a:xfrm>
        </p:spPr>
        <p:txBody>
          <a:bodyPr>
            <a:normAutofit/>
          </a:bodyPr>
          <a:lstStyle/>
          <a:p>
            <a:r>
              <a:rPr lang="en-US" sz="3500" dirty="0" err="1">
                <a:solidFill>
                  <a:schemeClr val="tx1"/>
                </a:solidFill>
                <a:latin typeface="Arial" panose="020B0604020202020204" pitchFamily="34" charset="0"/>
                <a:cs typeface="Arial" panose="020B0604020202020204" pitchFamily="34" charset="0"/>
              </a:rPr>
              <a:t>Харилцааны</a:t>
            </a:r>
            <a:r>
              <a:rPr lang="en-US" sz="3500" dirty="0">
                <a:solidFill>
                  <a:schemeClr val="tx1"/>
                </a:solidFill>
                <a:latin typeface="Arial" panose="020B0604020202020204" pitchFamily="34" charset="0"/>
                <a:cs typeface="Arial" panose="020B0604020202020204" pitchFamily="34" charset="0"/>
              </a:rPr>
              <a:t> </a:t>
            </a:r>
            <a:r>
              <a:rPr lang="en-US" sz="3500" dirty="0" err="1">
                <a:solidFill>
                  <a:schemeClr val="tx1"/>
                </a:solidFill>
                <a:latin typeface="Arial" panose="020B0604020202020204" pitchFamily="34" charset="0"/>
                <a:cs typeface="Arial" panose="020B0604020202020204" pitchFamily="34" charset="0"/>
              </a:rPr>
              <a:t>соёлгүй</a:t>
            </a:r>
            <a:r>
              <a:rPr lang="en-US" sz="3500" dirty="0">
                <a:solidFill>
                  <a:schemeClr val="tx1"/>
                </a:solidFill>
                <a:latin typeface="Arial" panose="020B0604020202020204" pitchFamily="34" charset="0"/>
                <a:cs typeface="Arial" panose="020B0604020202020204" pitchFamily="34" charset="0"/>
              </a:rPr>
              <a:t> -65% </a:t>
            </a:r>
            <a:endParaRPr lang="mn-MN" sz="3500" dirty="0" smtClean="0">
              <a:solidFill>
                <a:schemeClr val="tx1"/>
              </a:solidFill>
              <a:latin typeface="Arial" panose="020B0604020202020204" pitchFamily="34" charset="0"/>
              <a:cs typeface="Arial" panose="020B0604020202020204" pitchFamily="34" charset="0"/>
            </a:endParaRPr>
          </a:p>
          <a:p>
            <a:r>
              <a:rPr lang="en-US" sz="3500" dirty="0" err="1" smtClean="0">
                <a:solidFill>
                  <a:schemeClr val="tx1"/>
                </a:solidFill>
                <a:latin typeface="Arial" panose="020B0604020202020204" pitchFamily="34" charset="0"/>
                <a:cs typeface="Arial" panose="020B0604020202020204" pitchFamily="34" charset="0"/>
              </a:rPr>
              <a:t>Заах</a:t>
            </a:r>
            <a:r>
              <a:rPr lang="en-US" sz="3500" dirty="0" smtClean="0">
                <a:solidFill>
                  <a:schemeClr val="tx1"/>
                </a:solidFill>
                <a:latin typeface="Arial" panose="020B0604020202020204" pitchFamily="34" charset="0"/>
                <a:cs typeface="Arial" panose="020B0604020202020204" pitchFamily="34" charset="0"/>
              </a:rPr>
              <a:t> </a:t>
            </a:r>
            <a:r>
              <a:rPr lang="en-US" sz="3500" dirty="0" err="1">
                <a:solidFill>
                  <a:schemeClr val="tx1"/>
                </a:solidFill>
                <a:latin typeface="Arial" panose="020B0604020202020204" pitchFamily="34" charset="0"/>
                <a:cs typeface="Arial" panose="020B0604020202020204" pitchFamily="34" charset="0"/>
              </a:rPr>
              <a:t>арга</a:t>
            </a:r>
            <a:r>
              <a:rPr lang="en-US" sz="3500" dirty="0">
                <a:solidFill>
                  <a:schemeClr val="tx1"/>
                </a:solidFill>
                <a:latin typeface="Arial" panose="020B0604020202020204" pitchFamily="34" charset="0"/>
                <a:cs typeface="Arial" panose="020B0604020202020204" pitchFamily="34" charset="0"/>
              </a:rPr>
              <a:t> </a:t>
            </a:r>
            <a:r>
              <a:rPr lang="en-US" sz="3500" dirty="0" err="1">
                <a:solidFill>
                  <a:schemeClr val="tx1"/>
                </a:solidFill>
                <a:latin typeface="Arial" panose="020B0604020202020204" pitchFamily="34" charset="0"/>
                <a:cs typeface="Arial" panose="020B0604020202020204" pitchFamily="34" charset="0"/>
              </a:rPr>
              <a:t>барил</a:t>
            </a:r>
            <a:r>
              <a:rPr lang="en-US" sz="3500" dirty="0">
                <a:solidFill>
                  <a:schemeClr val="tx1"/>
                </a:solidFill>
                <a:latin typeface="Arial" panose="020B0604020202020204" pitchFamily="34" charset="0"/>
                <a:cs typeface="Arial" panose="020B0604020202020204" pitchFamily="34" charset="0"/>
              </a:rPr>
              <a:t> </a:t>
            </a:r>
            <a:r>
              <a:rPr lang="en-US" sz="3500" dirty="0" err="1">
                <a:solidFill>
                  <a:schemeClr val="tx1"/>
                </a:solidFill>
                <a:latin typeface="Arial" panose="020B0604020202020204" pitchFamily="34" charset="0"/>
                <a:cs typeface="Arial" panose="020B0604020202020204" pitchFamily="34" charset="0"/>
              </a:rPr>
              <a:t>муутай</a:t>
            </a:r>
            <a:r>
              <a:rPr lang="en-US" sz="3500" dirty="0">
                <a:solidFill>
                  <a:schemeClr val="tx1"/>
                </a:solidFill>
                <a:latin typeface="Arial" panose="020B0604020202020204" pitchFamily="34" charset="0"/>
                <a:cs typeface="Arial" panose="020B0604020202020204" pitchFamily="34" charset="0"/>
              </a:rPr>
              <a:t> -49</a:t>
            </a:r>
            <a:r>
              <a:rPr lang="en-US" sz="3500" dirty="0" smtClean="0">
                <a:solidFill>
                  <a:schemeClr val="tx1"/>
                </a:solidFill>
                <a:latin typeface="Arial" panose="020B0604020202020204" pitchFamily="34" charset="0"/>
                <a:cs typeface="Arial" panose="020B0604020202020204" pitchFamily="34" charset="0"/>
              </a:rPr>
              <a:t>%</a:t>
            </a:r>
            <a:endParaRPr lang="mn-MN" sz="3500" dirty="0" smtClean="0">
              <a:solidFill>
                <a:schemeClr val="tx1"/>
              </a:solidFill>
              <a:latin typeface="Arial" panose="020B0604020202020204" pitchFamily="34" charset="0"/>
              <a:cs typeface="Arial" panose="020B0604020202020204" pitchFamily="34" charset="0"/>
            </a:endParaRPr>
          </a:p>
          <a:p>
            <a:r>
              <a:rPr lang="en-US" sz="3500" dirty="0" smtClean="0">
                <a:solidFill>
                  <a:schemeClr val="tx1"/>
                </a:solidFill>
                <a:latin typeface="Arial" panose="020B0604020202020204" pitchFamily="34" charset="0"/>
                <a:cs typeface="Arial" panose="020B0604020202020204" pitchFamily="34" charset="0"/>
              </a:rPr>
              <a:t> </a:t>
            </a:r>
            <a:r>
              <a:rPr lang="en-US" sz="3500" dirty="0" err="1">
                <a:solidFill>
                  <a:schemeClr val="tx1"/>
                </a:solidFill>
                <a:latin typeface="Arial" panose="020B0604020202020204" pitchFamily="34" charset="0"/>
                <a:cs typeface="Arial" panose="020B0604020202020204" pitchFamily="34" charset="0"/>
              </a:rPr>
              <a:t>Амьдралын</a:t>
            </a:r>
            <a:r>
              <a:rPr lang="en-US" sz="3500" dirty="0">
                <a:solidFill>
                  <a:schemeClr val="tx1"/>
                </a:solidFill>
                <a:latin typeface="Arial" panose="020B0604020202020204" pitchFamily="34" charset="0"/>
                <a:cs typeface="Arial" panose="020B0604020202020204" pitchFamily="34" charset="0"/>
              </a:rPr>
              <a:t> </a:t>
            </a:r>
            <a:r>
              <a:rPr lang="en-US" sz="3500" dirty="0" err="1">
                <a:solidFill>
                  <a:schemeClr val="tx1"/>
                </a:solidFill>
                <a:latin typeface="Arial" panose="020B0604020202020204" pitchFamily="34" charset="0"/>
                <a:cs typeface="Arial" panose="020B0604020202020204" pitchFamily="34" charset="0"/>
              </a:rPr>
              <a:t>түвшин</a:t>
            </a:r>
            <a:r>
              <a:rPr lang="en-US" sz="3500" dirty="0">
                <a:solidFill>
                  <a:schemeClr val="tx1"/>
                </a:solidFill>
                <a:latin typeface="Arial" panose="020B0604020202020204" pitchFamily="34" charset="0"/>
                <a:cs typeface="Arial" panose="020B0604020202020204" pitchFamily="34" charset="0"/>
              </a:rPr>
              <a:t>, </a:t>
            </a:r>
            <a:r>
              <a:rPr lang="en-US" sz="3500" dirty="0" err="1">
                <a:solidFill>
                  <a:schemeClr val="tx1"/>
                </a:solidFill>
                <a:latin typeface="Arial" panose="020B0604020202020204" pitchFamily="34" charset="0"/>
                <a:cs typeface="Arial" panose="020B0604020202020204" pitchFamily="34" charset="0"/>
              </a:rPr>
              <a:t>царай</a:t>
            </a:r>
            <a:r>
              <a:rPr lang="en-US" sz="3500" dirty="0">
                <a:solidFill>
                  <a:schemeClr val="tx1"/>
                </a:solidFill>
                <a:latin typeface="Arial" panose="020B0604020202020204" pitchFamily="34" charset="0"/>
                <a:cs typeface="Arial" panose="020B0604020202020204" pitchFamily="34" charset="0"/>
              </a:rPr>
              <a:t> </a:t>
            </a:r>
            <a:r>
              <a:rPr lang="en-US" sz="3500" dirty="0" err="1">
                <a:solidFill>
                  <a:schemeClr val="tx1"/>
                </a:solidFill>
                <a:latin typeface="Arial" panose="020B0604020202020204" pitchFamily="34" charset="0"/>
                <a:cs typeface="Arial" panose="020B0604020202020204" pitchFamily="34" charset="0"/>
              </a:rPr>
              <a:t>зүс</a:t>
            </a:r>
            <a:r>
              <a:rPr lang="en-US" sz="3500" dirty="0">
                <a:solidFill>
                  <a:schemeClr val="tx1"/>
                </a:solidFill>
                <a:latin typeface="Arial" panose="020B0604020202020204" pitchFamily="34" charset="0"/>
                <a:cs typeface="Arial" panose="020B0604020202020204" pitchFamily="34" charset="0"/>
              </a:rPr>
              <a:t>, </a:t>
            </a:r>
            <a:r>
              <a:rPr lang="en-US" sz="3500" dirty="0" err="1">
                <a:solidFill>
                  <a:schemeClr val="tx1"/>
                </a:solidFill>
                <a:latin typeface="Arial" panose="020B0604020202020204" pitchFamily="34" charset="0"/>
                <a:cs typeface="Arial" panose="020B0604020202020204" pitchFamily="34" charset="0"/>
              </a:rPr>
              <a:t>гадаад</a:t>
            </a:r>
            <a:r>
              <a:rPr lang="en-US" sz="3500" dirty="0">
                <a:solidFill>
                  <a:schemeClr val="tx1"/>
                </a:solidFill>
                <a:latin typeface="Arial" panose="020B0604020202020204" pitchFamily="34" charset="0"/>
                <a:cs typeface="Arial" panose="020B0604020202020204" pitchFamily="34" charset="0"/>
              </a:rPr>
              <a:t> </a:t>
            </a:r>
            <a:r>
              <a:rPr lang="en-US" sz="3500" dirty="0" err="1">
                <a:solidFill>
                  <a:schemeClr val="tx1"/>
                </a:solidFill>
                <a:latin typeface="Arial" panose="020B0604020202020204" pitchFamily="34" charset="0"/>
                <a:cs typeface="Arial" panose="020B0604020202020204" pitchFamily="34" charset="0"/>
              </a:rPr>
              <a:t>үзэмжээр</a:t>
            </a:r>
            <a:r>
              <a:rPr lang="en-US" sz="3500" dirty="0">
                <a:solidFill>
                  <a:schemeClr val="tx1"/>
                </a:solidFill>
                <a:latin typeface="Arial" panose="020B0604020202020204" pitchFamily="34" charset="0"/>
                <a:cs typeface="Arial" panose="020B0604020202020204" pitchFamily="34" charset="0"/>
              </a:rPr>
              <a:t> </a:t>
            </a:r>
            <a:r>
              <a:rPr lang="en-US" sz="3500" dirty="0" err="1">
                <a:solidFill>
                  <a:schemeClr val="tx1"/>
                </a:solidFill>
                <a:latin typeface="Arial" panose="020B0604020202020204" pitchFamily="34" charset="0"/>
                <a:cs typeface="Arial" panose="020B0604020202020204" pitchFamily="34" charset="0"/>
              </a:rPr>
              <a:t>ялгаварладаг</a:t>
            </a:r>
            <a:r>
              <a:rPr lang="en-US" sz="3500" dirty="0">
                <a:solidFill>
                  <a:schemeClr val="tx1"/>
                </a:solidFill>
                <a:latin typeface="Arial" panose="020B0604020202020204" pitchFamily="34" charset="0"/>
                <a:cs typeface="Arial" panose="020B0604020202020204" pitchFamily="34" charset="0"/>
              </a:rPr>
              <a:t> -38% </a:t>
            </a:r>
            <a:endParaRPr lang="mn-MN" sz="35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3524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r>
              <a:rPr lang="mn-MN" sz="2800" dirty="0" err="1">
                <a:latin typeface="Arial" panose="020B0604020202020204" pitchFamily="34" charset="0"/>
                <a:cs typeface="Arial" panose="020B0604020202020204" pitchFamily="34" charset="0"/>
              </a:rPr>
              <a:t>С</a:t>
            </a:r>
            <a:r>
              <a:rPr lang="en-US" sz="2800" dirty="0" err="1" smtClean="0">
                <a:effectLst/>
                <a:latin typeface="Arial" panose="020B0604020202020204" pitchFamily="34" charset="0"/>
                <a:cs typeface="Arial" panose="020B0604020202020204" pitchFamily="34" charset="0"/>
              </a:rPr>
              <a:t>удалгаагаар</a:t>
            </a:r>
            <a:r>
              <a:rPr lang="en-US" sz="2800" dirty="0" smtClean="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хүүхдэд</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таалагддаггүй</a:t>
            </a:r>
            <a:r>
              <a:rPr lang="en-US" sz="2800" dirty="0">
                <a:effectLst/>
                <a:latin typeface="Arial" panose="020B0604020202020204" pitchFamily="34" charset="0"/>
                <a:cs typeface="Arial" panose="020B0604020202020204" pitchFamily="34" charset="0"/>
              </a:rPr>
              <a:t> </a:t>
            </a:r>
            <a:r>
              <a:rPr lang="en-US" sz="2800" dirty="0" err="1" smtClean="0">
                <a:effectLst/>
                <a:latin typeface="Arial" panose="020B0604020202020204" pitchFamily="34" charset="0"/>
                <a:cs typeface="Arial" panose="020B0604020202020204" pitchFamily="34" charset="0"/>
              </a:rPr>
              <a:t>багш</a:t>
            </a:r>
            <a:r>
              <a:rPr lang="mn-MN" sz="2800" dirty="0" smtClean="0">
                <a:effectLst/>
                <a:latin typeface="Arial" panose="020B0604020202020204" pitchFamily="34" charset="0"/>
                <a:cs typeface="Arial" panose="020B0604020202020204" pitchFamily="34" charset="0"/>
              </a:rPr>
              <a:t>ийн сул тал </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057400"/>
            <a:ext cx="8229600" cy="4251960"/>
          </a:xfrm>
        </p:spPr>
        <p:txBody>
          <a:bodyPr>
            <a:normAutofit/>
          </a:bodyPr>
          <a:lstStyle/>
          <a:p>
            <a:r>
              <a:rPr lang="en-US" sz="3000" dirty="0" err="1" smtClean="0">
                <a:solidFill>
                  <a:schemeClr val="tx1"/>
                </a:solidFill>
                <a:latin typeface="Arial" panose="020B0604020202020204" pitchFamily="34" charset="0"/>
                <a:cs typeface="Arial" panose="020B0604020202020204" pitchFamily="34" charset="0"/>
              </a:rPr>
              <a:t>Ширүүн</a:t>
            </a:r>
            <a:r>
              <a:rPr lang="en-US" sz="3000" dirty="0" smtClean="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догшин</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авиртай</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уурлаж</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загнадаг</a:t>
            </a:r>
            <a:r>
              <a:rPr lang="en-US" sz="3000" dirty="0">
                <a:solidFill>
                  <a:schemeClr val="tx1"/>
                </a:solidFill>
                <a:latin typeface="Arial" panose="020B0604020202020204" pitchFamily="34" charset="0"/>
                <a:cs typeface="Arial" panose="020B0604020202020204" pitchFamily="34" charset="0"/>
              </a:rPr>
              <a:t> -33% </a:t>
            </a:r>
            <a:endParaRPr lang="mn-MN" sz="3000" dirty="0" smtClean="0">
              <a:solidFill>
                <a:schemeClr val="tx1"/>
              </a:solidFill>
              <a:latin typeface="Arial" panose="020B0604020202020204" pitchFamily="34" charset="0"/>
              <a:cs typeface="Arial" panose="020B0604020202020204" pitchFamily="34" charset="0"/>
            </a:endParaRPr>
          </a:p>
          <a:p>
            <a:r>
              <a:rPr lang="en-US" sz="3000" dirty="0" err="1" smtClean="0">
                <a:solidFill>
                  <a:schemeClr val="tx1"/>
                </a:solidFill>
                <a:latin typeface="Arial" panose="020B0604020202020204" pitchFamily="34" charset="0"/>
                <a:cs typeface="Arial" panose="020B0604020202020204" pitchFamily="34" charset="0"/>
              </a:rPr>
              <a:t>Хэл</a:t>
            </a:r>
            <a:r>
              <a:rPr lang="en-US" sz="3000" dirty="0" smtClean="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амаар</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доромжилж</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гутаадаг</a:t>
            </a:r>
            <a:r>
              <a:rPr lang="en-US" sz="3000" dirty="0">
                <a:solidFill>
                  <a:schemeClr val="tx1"/>
                </a:solidFill>
                <a:latin typeface="Arial" panose="020B0604020202020204" pitchFamily="34" charset="0"/>
                <a:cs typeface="Arial" panose="020B0604020202020204" pitchFamily="34" charset="0"/>
              </a:rPr>
              <a:t> -33% </a:t>
            </a:r>
            <a:endParaRPr lang="mn-MN" sz="3000" dirty="0" smtClean="0">
              <a:solidFill>
                <a:schemeClr val="tx1"/>
              </a:solidFill>
              <a:latin typeface="Arial" panose="020B0604020202020204" pitchFamily="34" charset="0"/>
              <a:cs typeface="Arial" panose="020B0604020202020204" pitchFamily="34" charset="0"/>
            </a:endParaRPr>
          </a:p>
          <a:p>
            <a:r>
              <a:rPr lang="en-US" sz="3000" dirty="0" err="1" smtClean="0">
                <a:solidFill>
                  <a:schemeClr val="tx1"/>
                </a:solidFill>
                <a:latin typeface="Arial" panose="020B0604020202020204" pitchFamily="34" charset="0"/>
                <a:cs typeface="Arial" panose="020B0604020202020204" pitchFamily="34" charset="0"/>
              </a:rPr>
              <a:t>Сурагчдыг</a:t>
            </a:r>
            <a:r>
              <a:rPr lang="en-US" sz="3000" dirty="0" smtClean="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шударга</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бусаар</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үнэлдэг</a:t>
            </a:r>
            <a:r>
              <a:rPr lang="en-US" sz="3000" dirty="0">
                <a:solidFill>
                  <a:schemeClr val="tx1"/>
                </a:solidFill>
                <a:latin typeface="Arial" panose="020B0604020202020204" pitchFamily="34" charset="0"/>
                <a:cs typeface="Arial" panose="020B0604020202020204" pitchFamily="34" charset="0"/>
              </a:rPr>
              <a:t> -31% </a:t>
            </a:r>
            <a:endParaRPr lang="mn-MN" sz="30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237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r>
              <a:rPr lang="mn-MN" sz="2800" dirty="0" err="1">
                <a:latin typeface="Arial" panose="020B0604020202020204" pitchFamily="34" charset="0"/>
                <a:cs typeface="Arial" panose="020B0604020202020204" pitchFamily="34" charset="0"/>
              </a:rPr>
              <a:t>С</a:t>
            </a:r>
            <a:r>
              <a:rPr lang="en-US" sz="2800" dirty="0" err="1" smtClean="0">
                <a:effectLst/>
                <a:latin typeface="Arial" panose="020B0604020202020204" pitchFamily="34" charset="0"/>
                <a:cs typeface="Arial" panose="020B0604020202020204" pitchFamily="34" charset="0"/>
              </a:rPr>
              <a:t>удалгаагаар</a:t>
            </a:r>
            <a:r>
              <a:rPr lang="en-US" sz="2800" dirty="0" smtClean="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хүүхдэд</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таалагддаггүй</a:t>
            </a:r>
            <a:r>
              <a:rPr lang="en-US" sz="2800" dirty="0">
                <a:effectLst/>
                <a:latin typeface="Arial" panose="020B0604020202020204" pitchFamily="34" charset="0"/>
                <a:cs typeface="Arial" panose="020B0604020202020204" pitchFamily="34" charset="0"/>
              </a:rPr>
              <a:t> </a:t>
            </a:r>
            <a:r>
              <a:rPr lang="en-US" sz="2800" dirty="0" err="1" smtClean="0">
                <a:effectLst/>
                <a:latin typeface="Arial" panose="020B0604020202020204" pitchFamily="34" charset="0"/>
                <a:cs typeface="Arial" panose="020B0604020202020204" pitchFamily="34" charset="0"/>
              </a:rPr>
              <a:t>багш</a:t>
            </a:r>
            <a:r>
              <a:rPr lang="mn-MN" sz="2800" dirty="0" smtClean="0">
                <a:effectLst/>
                <a:latin typeface="Arial" panose="020B0604020202020204" pitchFamily="34" charset="0"/>
                <a:cs typeface="Arial" panose="020B0604020202020204" pitchFamily="34" charset="0"/>
              </a:rPr>
              <a:t>ийн сул тал </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057400"/>
            <a:ext cx="8229600" cy="4251960"/>
          </a:xfrm>
        </p:spPr>
        <p:txBody>
          <a:bodyPr>
            <a:normAutofit/>
          </a:bodyPr>
          <a:lstStyle/>
          <a:p>
            <a:r>
              <a:rPr lang="en-US" sz="3000" dirty="0" err="1" smtClean="0">
                <a:solidFill>
                  <a:schemeClr val="tx1"/>
                </a:solidFill>
                <a:latin typeface="Arial" panose="020B0604020202020204" pitchFamily="34" charset="0"/>
                <a:cs typeface="Arial" panose="020B0604020202020204" pitchFamily="34" charset="0"/>
              </a:rPr>
              <a:t>Ширүүн</a:t>
            </a:r>
            <a:r>
              <a:rPr lang="en-US" sz="3000" dirty="0" smtClean="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догшин</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авиртай</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уурлаж</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загнадаг</a:t>
            </a:r>
            <a:r>
              <a:rPr lang="en-US" sz="3000" dirty="0">
                <a:solidFill>
                  <a:schemeClr val="tx1"/>
                </a:solidFill>
                <a:latin typeface="Arial" panose="020B0604020202020204" pitchFamily="34" charset="0"/>
                <a:cs typeface="Arial" panose="020B0604020202020204" pitchFamily="34" charset="0"/>
              </a:rPr>
              <a:t> -33% </a:t>
            </a:r>
            <a:endParaRPr lang="mn-MN" sz="3000" dirty="0" smtClean="0">
              <a:solidFill>
                <a:schemeClr val="tx1"/>
              </a:solidFill>
              <a:latin typeface="Arial" panose="020B0604020202020204" pitchFamily="34" charset="0"/>
              <a:cs typeface="Arial" panose="020B0604020202020204" pitchFamily="34" charset="0"/>
            </a:endParaRPr>
          </a:p>
          <a:p>
            <a:r>
              <a:rPr lang="en-US" sz="3000" dirty="0" err="1" smtClean="0">
                <a:solidFill>
                  <a:schemeClr val="tx1"/>
                </a:solidFill>
                <a:latin typeface="Arial" panose="020B0604020202020204" pitchFamily="34" charset="0"/>
                <a:cs typeface="Arial" panose="020B0604020202020204" pitchFamily="34" charset="0"/>
              </a:rPr>
              <a:t>Хэл</a:t>
            </a:r>
            <a:r>
              <a:rPr lang="en-US" sz="3000" dirty="0" smtClean="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амаар</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доромжилж</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гутаадаг</a:t>
            </a:r>
            <a:r>
              <a:rPr lang="en-US" sz="3000" dirty="0">
                <a:solidFill>
                  <a:schemeClr val="tx1"/>
                </a:solidFill>
                <a:latin typeface="Arial" panose="020B0604020202020204" pitchFamily="34" charset="0"/>
                <a:cs typeface="Arial" panose="020B0604020202020204" pitchFamily="34" charset="0"/>
              </a:rPr>
              <a:t> -33% </a:t>
            </a:r>
            <a:endParaRPr lang="mn-MN" sz="3000" dirty="0" smtClean="0">
              <a:solidFill>
                <a:schemeClr val="tx1"/>
              </a:solidFill>
              <a:latin typeface="Arial" panose="020B0604020202020204" pitchFamily="34" charset="0"/>
              <a:cs typeface="Arial" panose="020B0604020202020204" pitchFamily="34" charset="0"/>
            </a:endParaRPr>
          </a:p>
          <a:p>
            <a:r>
              <a:rPr lang="en-US" sz="3000" dirty="0" err="1" smtClean="0">
                <a:solidFill>
                  <a:schemeClr val="tx1"/>
                </a:solidFill>
                <a:latin typeface="Arial" panose="020B0604020202020204" pitchFamily="34" charset="0"/>
                <a:cs typeface="Arial" panose="020B0604020202020204" pitchFamily="34" charset="0"/>
              </a:rPr>
              <a:t>Сурагчдыг</a:t>
            </a:r>
            <a:r>
              <a:rPr lang="en-US" sz="3000" dirty="0" smtClean="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шударга</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бусаар</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үнэлдэг</a:t>
            </a:r>
            <a:r>
              <a:rPr lang="en-US" sz="3000" dirty="0">
                <a:solidFill>
                  <a:schemeClr val="tx1"/>
                </a:solidFill>
                <a:latin typeface="Arial" panose="020B0604020202020204" pitchFamily="34" charset="0"/>
                <a:cs typeface="Arial" panose="020B0604020202020204" pitchFamily="34" charset="0"/>
              </a:rPr>
              <a:t> -31% </a:t>
            </a:r>
            <a:endParaRPr lang="mn-MN" sz="30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9508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mn-MN" sz="3000" dirty="0" smtClean="0">
                <a:latin typeface="Arial" panose="020B0604020202020204" pitchFamily="34" charset="0"/>
                <a:cs typeface="Arial" panose="020B0604020202020204" pitchFamily="34" charset="0"/>
              </a:rPr>
              <a:t>Багшийн үлгэр дууриалал</a:t>
            </a:r>
            <a:r>
              <a:rPr lang="mn-MN" sz="3000" dirty="0">
                <a:latin typeface="Arial" panose="020B0604020202020204" pitchFamily="34" charset="0"/>
                <a:cs typeface="Arial" panose="020B0604020202020204" pitchFamily="34" charset="0"/>
              </a:rPr>
              <a:t> </a:t>
            </a:r>
            <a:r>
              <a:rPr lang="mn-MN" sz="3000" dirty="0" smtClean="0">
                <a:latin typeface="Arial" panose="020B0604020202020204" pitchFamily="34" charset="0"/>
                <a:cs typeface="Arial" panose="020B0604020202020204" pitchFamily="34" charset="0"/>
              </a:rPr>
              <a:t>ба Имидж</a:t>
            </a:r>
            <a:endParaRPr lang="en-US" sz="3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752600"/>
            <a:ext cx="8229600" cy="5471160"/>
          </a:xfrm>
        </p:spPr>
        <p:txBody>
          <a:bodyPr>
            <a:normAutofit/>
          </a:bodyPr>
          <a:lstStyle/>
          <a:p>
            <a:r>
              <a:rPr lang="mn-MN" sz="2400" dirty="0">
                <a:solidFill>
                  <a:schemeClr val="tx1"/>
                </a:solidFill>
                <a:latin typeface="Arial" panose="020B0604020202020204" pitchFamily="34" charset="0"/>
                <a:cs typeface="Arial" panose="020B0604020202020204" pitchFamily="34" charset="0"/>
              </a:rPr>
              <a:t>И</a:t>
            </a:r>
            <a:r>
              <a:rPr lang="en-US" sz="2400" dirty="0" err="1" smtClean="0">
                <a:solidFill>
                  <a:schemeClr val="tx1"/>
                </a:solidFill>
                <a:latin typeface="Arial" panose="020B0604020202020204" pitchFamily="34" charset="0"/>
                <a:cs typeface="Arial" panose="020B0604020202020204" pitchFamily="34" charset="0"/>
              </a:rPr>
              <a:t>ми</a:t>
            </a:r>
            <a:r>
              <a:rPr lang="mn-MN" sz="2400" dirty="0" smtClean="0">
                <a:solidFill>
                  <a:schemeClr val="tx1"/>
                </a:solidFill>
                <a:latin typeface="Arial" panose="020B0604020202020204" pitchFamily="34" charset="0"/>
                <a:cs typeface="Arial" panose="020B0604020202020204" pitchFamily="34" charset="0"/>
              </a:rPr>
              <a:t>д</a:t>
            </a:r>
            <a:r>
              <a:rPr lang="en-US" sz="2400" dirty="0" smtClean="0">
                <a:solidFill>
                  <a:schemeClr val="tx1"/>
                </a:solidFill>
                <a:latin typeface="Arial" panose="020B0604020202020204" pitchFamily="34" charset="0"/>
                <a:cs typeface="Arial" panose="020B0604020202020204" pitchFamily="34" charset="0"/>
              </a:rPr>
              <a:t>ж </a:t>
            </a:r>
            <a:r>
              <a:rPr lang="en-US" sz="2400" dirty="0" err="1">
                <a:solidFill>
                  <a:schemeClr val="tx1"/>
                </a:solidFill>
                <a:latin typeface="Arial" panose="020B0604020202020204" pitchFamily="34" charset="0"/>
                <a:cs typeface="Arial" panose="020B0604020202020204" pitchFamily="34" charset="0"/>
              </a:rPr>
              <a:t>зөвхөн</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хүмүүсийн</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гадаад</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төрх</a:t>
            </a:r>
            <a:r>
              <a:rPr lang="en-US" sz="2400" dirty="0">
                <a:solidFill>
                  <a:schemeClr val="tx1"/>
                </a:solidFill>
                <a:latin typeface="Arial" panose="020B0604020202020204" pitchFamily="34" charset="0"/>
                <a:cs typeface="Arial" panose="020B0604020202020204" pitchFamily="34" charset="0"/>
              </a:rPr>
              <a:t> , </a:t>
            </a:r>
            <a:r>
              <a:rPr lang="en-US" sz="2400" dirty="0" err="1">
                <a:solidFill>
                  <a:schemeClr val="tx1"/>
                </a:solidFill>
                <a:latin typeface="Arial" panose="020B0604020202020204" pitchFamily="34" charset="0"/>
                <a:cs typeface="Arial" panose="020B0604020202020204" pitchFamily="34" charset="0"/>
              </a:rPr>
              <a:t>нүдэнд</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харагдах</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зүйл</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төдийгүй</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хүний</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мэдлэг</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чадвар</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сэтгэхүйн</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зэрэг</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зан</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үйлийн</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тогтсон</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хандлагыг</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бүхэлд</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нь</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багтаасан</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олон</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талтай</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өргөн</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хүрээтэй</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зүйл</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юм</a:t>
            </a:r>
            <a:r>
              <a:rPr lang="en-US" sz="2400" dirty="0">
                <a:solidFill>
                  <a:schemeClr val="tx1"/>
                </a:solidFill>
                <a:latin typeface="Arial" panose="020B0604020202020204" pitchFamily="34" charset="0"/>
                <a:cs typeface="Arial" panose="020B0604020202020204" pitchFamily="34" charset="0"/>
              </a:rPr>
              <a:t>. </a:t>
            </a:r>
            <a:endParaRPr lang="mn-MN" sz="2400" dirty="0" smtClean="0">
              <a:solidFill>
                <a:schemeClr val="tx1"/>
              </a:solidFill>
              <a:latin typeface="Arial" panose="020B0604020202020204" pitchFamily="34" charset="0"/>
              <a:cs typeface="Arial" panose="020B0604020202020204" pitchFamily="34" charset="0"/>
            </a:endParaRPr>
          </a:p>
          <a:p>
            <a:r>
              <a:rPr lang="en-US" sz="2400" dirty="0" err="1" smtClean="0">
                <a:solidFill>
                  <a:schemeClr val="tx1"/>
                </a:solidFill>
                <a:latin typeface="Arial" panose="020B0604020202020204" pitchFamily="34" charset="0"/>
                <a:cs typeface="Arial" panose="020B0604020202020204" pitchFamily="34" charset="0"/>
              </a:rPr>
              <a:t>Ими</a:t>
            </a:r>
            <a:r>
              <a:rPr lang="mn-MN" sz="2400" dirty="0" smtClean="0">
                <a:solidFill>
                  <a:schemeClr val="tx1"/>
                </a:solidFill>
                <a:latin typeface="Arial" panose="020B0604020202020204" pitchFamily="34" charset="0"/>
                <a:cs typeface="Arial" panose="020B0604020202020204" pitchFamily="34" charset="0"/>
              </a:rPr>
              <a:t>д</a:t>
            </a:r>
            <a:r>
              <a:rPr lang="en-US" sz="2400" dirty="0" err="1" smtClean="0">
                <a:solidFill>
                  <a:schemeClr val="tx1"/>
                </a:solidFill>
                <a:latin typeface="Arial" panose="020B0604020202020204" pitchFamily="34" charset="0"/>
                <a:cs typeface="Arial" panose="020B0604020202020204" pitchFamily="34" charset="0"/>
              </a:rPr>
              <a:t>жийг</a:t>
            </a:r>
            <a:r>
              <a:rPr lang="en-US" sz="2400" dirty="0" smtClean="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төрөлхийн,үүсмэл</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гэж</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хүрээнд</a:t>
            </a:r>
            <a:r>
              <a:rPr lang="en-US" sz="2400" dirty="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хэрэглэж</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болдог</a:t>
            </a:r>
            <a:r>
              <a:rPr lang="mn-MN" sz="2400" dirty="0" smtClean="0">
                <a:solidFill>
                  <a:schemeClr val="tx1"/>
                </a:solidFill>
                <a:latin typeface="Arial" panose="020B0604020202020204" pitchFamily="34" charset="0"/>
                <a:cs typeface="Arial" panose="020B0604020202020204" pitchFamily="34" charset="0"/>
              </a:rPr>
              <a:t>.</a:t>
            </a:r>
          </a:p>
          <a:p>
            <a:r>
              <a:rPr lang="en-US" sz="2400" dirty="0" err="1">
                <a:solidFill>
                  <a:schemeClr val="tx1"/>
                </a:solidFill>
                <a:latin typeface="Arial" panose="020B0604020202020204" pitchFamily="34" charset="0"/>
                <a:cs typeface="Arial" panose="020B0604020202020204" pitchFamily="34" charset="0"/>
              </a:rPr>
              <a:t>Тоталитари</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тогтолцооны</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үед</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багшийн</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энэ</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талын</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илэрхийллийг</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зөв</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боловсон</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харьцаа</a:t>
            </a:r>
            <a:r>
              <a:rPr lang="en-US" sz="2400" dirty="0" smtClean="0">
                <a:solidFill>
                  <a:schemeClr val="tx1"/>
                </a:solidFill>
                <a:latin typeface="Arial" panose="020B0604020202020204" pitchFamily="34" charset="0"/>
                <a:cs typeface="Arial" panose="020B0604020202020204" pitchFamily="34" charset="0"/>
              </a:rPr>
              <a:t>,</a:t>
            </a:r>
            <a:r>
              <a:rPr lang="mn-MN"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соёлч</a:t>
            </a:r>
            <a:r>
              <a:rPr lang="en-US" sz="2400" dirty="0" smtClean="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байдал</a:t>
            </a:r>
            <a:r>
              <a:rPr lang="en-US" sz="2400" dirty="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үлгэр</a:t>
            </a:r>
            <a:r>
              <a:rPr lang="en-US" sz="2400" dirty="0" smtClean="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дууриал</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гэх</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мэтээр</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тодорхойлдог</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байв</a:t>
            </a:r>
            <a:r>
              <a:rPr lang="en-US" sz="2400" dirty="0">
                <a:solidFill>
                  <a:schemeClr val="tx1"/>
                </a:solidFill>
                <a:latin typeface="Arial" panose="020B0604020202020204" pitchFamily="34" charset="0"/>
                <a:cs typeface="Arial" panose="020B0604020202020204" pitchFamily="34" charset="0"/>
              </a:rPr>
              <a:t>. </a:t>
            </a:r>
            <a:endParaRPr lang="mn-MN" sz="2400" dirty="0" smtClean="0">
              <a:solidFill>
                <a:schemeClr val="tx1"/>
              </a:solidFill>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7744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6865" y="1676401"/>
            <a:ext cx="6798736" cy="4258732"/>
          </a:xfrm>
        </p:spPr>
        <p:txBody>
          <a:bodyPr>
            <a:normAutofit/>
          </a:bodyPr>
          <a:lstStyle/>
          <a:p>
            <a:r>
              <a:rPr lang="en-US" sz="2400" dirty="0" err="1">
                <a:latin typeface="Arial" panose="020B0604020202020204" pitchFamily="34" charset="0"/>
                <a:cs typeface="Arial" panose="020B0604020202020204" pitchFamily="34" charset="0"/>
              </a:rPr>
              <a:t>Эдгээр</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үзүүлэлтүүдийн</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дийлэнх</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нь</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багшийн</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ими</a:t>
            </a:r>
            <a:r>
              <a:rPr lang="mn-MN" sz="2400" dirty="0" smtClean="0">
                <a:latin typeface="Arial" panose="020B0604020202020204" pitchFamily="34" charset="0"/>
                <a:cs typeface="Arial" panose="020B0604020202020204" pitchFamily="34" charset="0"/>
              </a:rPr>
              <a:t>д</a:t>
            </a:r>
            <a:r>
              <a:rPr lang="en-US" sz="2400" dirty="0" smtClean="0">
                <a:latin typeface="Arial" panose="020B0604020202020204" pitchFamily="34" charset="0"/>
                <a:cs typeface="Arial" panose="020B0604020202020204" pitchFamily="34" charset="0"/>
              </a:rPr>
              <a:t>ж </a:t>
            </a:r>
            <a:r>
              <a:rPr lang="en-US" sz="2400" dirty="0" err="1">
                <a:latin typeface="Arial" panose="020B0604020202020204" pitchFamily="34" charset="0"/>
                <a:cs typeface="Arial" panose="020B0604020202020204" pitchFamily="34" charset="0"/>
              </a:rPr>
              <a:t>бүрдүүлэлтэнд</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хамаарна</a:t>
            </a:r>
            <a:r>
              <a:rPr lang="en-US" sz="2400" dirty="0" smtClean="0">
                <a:latin typeface="Arial" panose="020B0604020202020204" pitchFamily="34" charset="0"/>
                <a:cs typeface="Arial" panose="020B0604020202020204" pitchFamily="34" charset="0"/>
              </a:rPr>
              <a:t>.</a:t>
            </a:r>
            <a:endParaRPr lang="mn-MN" sz="2400" dirty="0" smtClean="0">
              <a:latin typeface="Arial" panose="020B0604020202020204" pitchFamily="34" charset="0"/>
              <a:cs typeface="Arial" panose="020B0604020202020204" pitchFamily="34" charset="0"/>
            </a:endParaRPr>
          </a:p>
          <a:p>
            <a:r>
              <a:rPr lang="en-US" sz="2400" dirty="0" err="1" smtClean="0">
                <a:latin typeface="Arial" panose="020B0604020202020204" pitchFamily="34" charset="0"/>
                <a:cs typeface="Arial" panose="020B0604020202020204" pitchFamily="34" charset="0"/>
              </a:rPr>
              <a:t>Хуучин</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цагт</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энд</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дурдсан</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мэт</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үзүүлэлтүүдийг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үзэл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сурталын</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хэмжүүрээр</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үнэлж</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тэдгээрийг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алдаа</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дутагдал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гэж</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үзэн</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засаж</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залруулахыг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дээрээс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шахан</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шаарддаг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байв</a:t>
            </a:r>
            <a:r>
              <a:rPr lang="en-US" sz="2400" dirty="0" smtClean="0">
                <a:latin typeface="Arial" panose="020B0604020202020204" pitchFamily="34" charset="0"/>
                <a:cs typeface="Arial" panose="020B0604020202020204" pitchFamily="34" charset="0"/>
              </a:rPr>
              <a:t>.</a:t>
            </a:r>
            <a:endParaRPr lang="mn-MN" sz="2400" dirty="0" smtClean="0">
              <a:latin typeface="Arial" panose="020B0604020202020204" pitchFamily="34" charset="0"/>
              <a:cs typeface="Arial" panose="020B0604020202020204" pitchFamily="34" charset="0"/>
            </a:endParaRPr>
          </a:p>
          <a:p>
            <a:r>
              <a:rPr lang="en-US" sz="2400" dirty="0" err="1" smtClean="0">
                <a:latin typeface="Arial" panose="020B0604020202020204" pitchFamily="34" charset="0"/>
                <a:cs typeface="Arial" panose="020B0604020202020204" pitchFamily="34" charset="0"/>
              </a:rPr>
              <a:t>Харин</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энэ</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мэт</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сул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талаа</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ухаарч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түүнээс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өөрийгөө</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чөлөөлөхийг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менежментийн</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арга</a:t>
            </a:r>
            <a:r>
              <a:rPr lang="en-US" sz="2400" dirty="0">
                <a:latin typeface="Arial" panose="020B0604020202020204" pitchFamily="34" charset="0"/>
                <a:cs typeface="Arial" panose="020B0604020202020204" pitchFamily="34" charset="0"/>
              </a:rPr>
              <a:t> </a:t>
            </a:r>
            <a:r>
              <a:rPr lang="mn-MN" sz="2400" dirty="0" smtClean="0">
                <a:latin typeface="Arial" panose="020B0604020202020204" pitchFamily="34" charset="0"/>
                <a:cs typeface="Arial" panose="020B0604020202020204" pitchFamily="34" charset="0"/>
              </a:rPr>
              <a:t>гэнэ.</a:t>
            </a:r>
            <a:endParaRPr lang="en-US" sz="2400" dirty="0">
              <a:latin typeface="Arial" panose="020B0604020202020204" pitchFamily="34" charset="0"/>
              <a:cs typeface="Arial" panose="020B0604020202020204" pitchFamily="34" charset="0"/>
            </a:endParaRPr>
          </a:p>
        </p:txBody>
      </p:sp>
      <p:sp>
        <p:nvSpPr>
          <p:cNvPr id="2" name="Rectangle 1"/>
          <p:cNvSpPr/>
          <p:nvPr/>
        </p:nvSpPr>
        <p:spPr>
          <a:xfrm>
            <a:off x="1176865" y="685800"/>
            <a:ext cx="6711774" cy="553998"/>
          </a:xfrm>
          <a:prstGeom prst="rect">
            <a:avLst/>
          </a:prstGeom>
        </p:spPr>
        <p:txBody>
          <a:bodyPr wrap="none">
            <a:spAutoFit/>
          </a:bodyPr>
          <a:lstStyle/>
          <a:p>
            <a:r>
              <a:rPr lang="mn-MN" sz="3000" dirty="0">
                <a:latin typeface="Arial" panose="020B0604020202020204" pitchFamily="34" charset="0"/>
                <a:cs typeface="Arial" panose="020B0604020202020204" pitchFamily="34" charset="0"/>
              </a:rPr>
              <a:t>Багшийн үлгэр дууриалал ба Имидж</a:t>
            </a:r>
            <a:endParaRPr lang="en-US" sz="3000" dirty="0"/>
          </a:p>
        </p:txBody>
      </p:sp>
    </p:spTree>
    <p:extLst>
      <p:ext uri="{BB962C8B-B14F-4D97-AF65-F5344CB8AC3E}">
        <p14:creationId xmlns:p14="http://schemas.microsoft.com/office/powerpoint/2010/main" val="2964193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85800"/>
            <a:ext cx="8229600" cy="1828800"/>
          </a:xfrm>
        </p:spPr>
        <p:txBody>
          <a:bodyPr/>
          <a:lstStyle/>
          <a:p>
            <a:r>
              <a:rPr lang="mn-MN" dirty="0" smtClean="0">
                <a:solidFill>
                  <a:schemeClr val="tx1"/>
                </a:solidFill>
                <a:latin typeface="Arial" panose="020B0604020202020204" pitchFamily="34" charset="0"/>
                <a:cs typeface="Arial" panose="020B0604020202020204" pitchFamily="34" charset="0"/>
              </a:rPr>
              <a:t>Багшийн ёс зүйн дүрэм </a:t>
            </a:r>
            <a:endParaRPr lang="en-US" dirty="0">
              <a:solidFill>
                <a:schemeClr val="tx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447800" y="1524000"/>
            <a:ext cx="6248400" cy="4495800"/>
          </a:xfrm>
        </p:spPr>
        <p:txBody>
          <a:bodyPr>
            <a:normAutofit/>
          </a:bodyPr>
          <a:lstStyle/>
          <a:p>
            <a:r>
              <a:rPr lang="mn-MN" sz="4500" dirty="0" smtClean="0">
                <a:latin typeface="Arial" panose="020B0604020202020204" pitchFamily="34" charset="0"/>
                <a:cs typeface="Arial" panose="020B0604020202020204" pitchFamily="34" charset="0"/>
              </a:rPr>
              <a:t>2018 оны 05 дугаар сарын 01-нд БСШУСЯ-ны сайдын А\243 тоот тушаалаар батлагдсан.</a:t>
            </a:r>
          </a:p>
        </p:txBody>
      </p:sp>
    </p:spTree>
    <p:extLst>
      <p:ext uri="{BB962C8B-B14F-4D97-AF65-F5344CB8AC3E}">
        <p14:creationId xmlns:p14="http://schemas.microsoft.com/office/powerpoint/2010/main" val="1866524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n-MN" dirty="0">
                <a:effectLst/>
                <a:latin typeface="Arial" panose="020B0604020202020204" pitchFamily="34" charset="0"/>
                <a:cs typeface="Arial" panose="020B0604020202020204" pitchFamily="34" charset="0"/>
              </a:rPr>
              <a:t>Багшийн үүрэг </a:t>
            </a:r>
            <a:r>
              <a:rPr lang="en-US" dirty="0">
                <a:effectLst/>
              </a:rPr>
              <a:t/>
            </a:r>
            <a:br>
              <a:rPr lang="en-US" dirty="0">
                <a:effectLst/>
              </a:rPr>
            </a:br>
            <a:endParaRPr lang="en-US" dirty="0"/>
          </a:p>
        </p:txBody>
      </p:sp>
      <p:sp>
        <p:nvSpPr>
          <p:cNvPr id="3" name="Content Placeholder 2"/>
          <p:cNvSpPr>
            <a:spLocks noGrp="1"/>
          </p:cNvSpPr>
          <p:nvPr>
            <p:ph idx="1"/>
          </p:nvPr>
        </p:nvSpPr>
        <p:spPr>
          <a:xfrm>
            <a:off x="457200" y="762000"/>
            <a:ext cx="8229600" cy="5547360"/>
          </a:xfrm>
        </p:spPr>
        <p:txBody>
          <a:bodyPr>
            <a:normAutofit/>
          </a:bodyPr>
          <a:lstStyle/>
          <a:p>
            <a:pPr marL="137160" indent="0">
              <a:buNone/>
            </a:pPr>
            <a:r>
              <a:rPr lang="en-US" dirty="0" smtClean="0"/>
              <a:t> </a:t>
            </a:r>
          </a:p>
          <a:p>
            <a:pPr marL="137160" indent="0">
              <a:buNone/>
            </a:pPr>
            <a:endParaRPr lang="mn-MN" dirty="0" smtClean="0"/>
          </a:p>
          <a:p>
            <a:r>
              <a:rPr lang="en-US" sz="3000" dirty="0" err="1" smtClean="0">
                <a:solidFill>
                  <a:schemeClr val="tx1"/>
                </a:solidFill>
                <a:latin typeface="Arial" panose="020B0604020202020204" pitchFamily="34" charset="0"/>
                <a:cs typeface="Arial" panose="020B0604020202020204" pitchFamily="34" charset="0"/>
              </a:rPr>
              <a:t>Багшийн</a:t>
            </a:r>
            <a:r>
              <a:rPr lang="en-US" sz="3000" dirty="0" smtClean="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ёс</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зүй</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нэр</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төрийг</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эрхэмлэн</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сахих</a:t>
            </a:r>
            <a:r>
              <a:rPr lang="en-US" sz="3000" dirty="0">
                <a:solidFill>
                  <a:schemeClr val="tx1"/>
                </a:solidFill>
                <a:latin typeface="Arial" panose="020B0604020202020204" pitchFamily="34" charset="0"/>
                <a:cs typeface="Arial" panose="020B0604020202020204" pitchFamily="34" charset="0"/>
              </a:rPr>
              <a:t> </a:t>
            </a:r>
            <a:endParaRPr lang="mn-MN" sz="3000" dirty="0" smtClean="0">
              <a:solidFill>
                <a:schemeClr val="tx1"/>
              </a:solidFill>
              <a:latin typeface="Arial" panose="020B0604020202020204" pitchFamily="34" charset="0"/>
              <a:cs typeface="Arial" panose="020B0604020202020204" pitchFamily="34" charset="0"/>
            </a:endParaRPr>
          </a:p>
          <a:p>
            <a:r>
              <a:rPr lang="en-US" sz="3000" dirty="0" err="1" smtClean="0">
                <a:solidFill>
                  <a:schemeClr val="tx1"/>
                </a:solidFill>
                <a:latin typeface="Arial" panose="020B0604020202020204" pitchFamily="34" charset="0"/>
                <a:cs typeface="Arial" panose="020B0604020202020204" pitchFamily="34" charset="0"/>
              </a:rPr>
              <a:t>Боловсролын</a:t>
            </a:r>
            <a:r>
              <a:rPr lang="en-US" sz="3000" dirty="0" smtClean="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стандартыг</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хэрэгжүүлэх</a:t>
            </a:r>
            <a:r>
              <a:rPr lang="en-US" sz="3000" dirty="0">
                <a:solidFill>
                  <a:schemeClr val="tx1"/>
                </a:solidFill>
                <a:latin typeface="Arial" panose="020B0604020202020204" pitchFamily="34" charset="0"/>
                <a:cs typeface="Arial" panose="020B0604020202020204" pitchFamily="34" charset="0"/>
              </a:rPr>
              <a:t> </a:t>
            </a:r>
            <a:endParaRPr lang="mn-MN" sz="3000" dirty="0">
              <a:solidFill>
                <a:schemeClr val="tx1"/>
              </a:solidFill>
              <a:latin typeface="Arial" panose="020B0604020202020204" pitchFamily="34" charset="0"/>
              <a:cs typeface="Arial" panose="020B0604020202020204" pitchFamily="34" charset="0"/>
            </a:endParaRPr>
          </a:p>
          <a:p>
            <a:r>
              <a:rPr lang="en-US" sz="3000" dirty="0" err="1" smtClean="0">
                <a:solidFill>
                  <a:schemeClr val="tx1"/>
                </a:solidFill>
                <a:latin typeface="Arial" panose="020B0604020202020204" pitchFamily="34" charset="0"/>
                <a:cs typeface="Arial" panose="020B0604020202020204" pitchFamily="34" charset="0"/>
              </a:rPr>
              <a:t>Онолын</a:t>
            </a:r>
            <a:r>
              <a:rPr lang="en-US" sz="3000" dirty="0" smtClean="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мэдлэг</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заах</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арга</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ур</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чадвараа</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дээшлүүлэх</a:t>
            </a:r>
            <a:r>
              <a:rPr lang="en-US" sz="3000" dirty="0">
                <a:solidFill>
                  <a:schemeClr val="tx1"/>
                </a:solidFill>
                <a:latin typeface="Arial" panose="020B0604020202020204" pitchFamily="34" charset="0"/>
                <a:cs typeface="Arial" panose="020B0604020202020204" pitchFamily="34" charset="0"/>
              </a:rPr>
              <a:t> </a:t>
            </a:r>
            <a:endParaRPr lang="mn-MN" sz="3000" dirty="0" smtClean="0">
              <a:solidFill>
                <a:schemeClr val="tx1"/>
              </a:solidFill>
              <a:latin typeface="Arial" panose="020B0604020202020204" pitchFamily="34" charset="0"/>
              <a:cs typeface="Arial" panose="020B0604020202020204" pitchFamily="34" charset="0"/>
            </a:endParaRPr>
          </a:p>
          <a:p>
            <a:r>
              <a:rPr lang="en-US" sz="3000" dirty="0" err="1" smtClean="0">
                <a:solidFill>
                  <a:schemeClr val="tx1"/>
                </a:solidFill>
                <a:latin typeface="Arial" panose="020B0604020202020204" pitchFamily="34" charset="0"/>
                <a:cs typeface="Arial" panose="020B0604020202020204" pitchFamily="34" charset="0"/>
              </a:rPr>
              <a:t>Сурагчдыг</a:t>
            </a:r>
            <a:r>
              <a:rPr lang="en-US" sz="3000" dirty="0" smtClean="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ялгаварлан</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гадуурхахгүй</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байх</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нэр</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төрийг</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хүндэтгэн</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хамгаалах</a:t>
            </a:r>
            <a:r>
              <a:rPr lang="en-US" sz="3000" dirty="0">
                <a:solidFill>
                  <a:schemeClr val="tx1"/>
                </a:solidFill>
                <a:latin typeface="Arial" panose="020B0604020202020204" pitchFamily="34" charset="0"/>
                <a:cs typeface="Arial" panose="020B0604020202020204" pitchFamily="34" charset="0"/>
              </a:rPr>
              <a:t> </a:t>
            </a:r>
            <a:endParaRPr lang="mn-MN" sz="3000" dirty="0" smtClean="0">
              <a:solidFill>
                <a:schemeClr val="tx1"/>
              </a:solidFill>
              <a:latin typeface="Arial" panose="020B0604020202020204" pitchFamily="34" charset="0"/>
              <a:cs typeface="Arial" panose="020B0604020202020204" pitchFamily="34" charset="0"/>
            </a:endParaRPr>
          </a:p>
          <a:p>
            <a:pPr marL="0" indent="0">
              <a:buNone/>
            </a:pPr>
            <a:endParaRPr lang="en-US" sz="3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76842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n-MN" dirty="0">
                <a:effectLst/>
                <a:latin typeface="Arial" panose="020B0604020202020204" pitchFamily="34" charset="0"/>
                <a:cs typeface="Arial" panose="020B0604020202020204" pitchFamily="34" charset="0"/>
              </a:rPr>
              <a:t>Багшийн үүрэг </a:t>
            </a:r>
            <a:r>
              <a:rPr lang="en-US" dirty="0">
                <a:effectLst/>
              </a:rPr>
              <a:t/>
            </a:r>
            <a:br>
              <a:rPr lang="en-US" dirty="0">
                <a:effectLst/>
              </a:rPr>
            </a:br>
            <a:endParaRPr lang="en-US" dirty="0"/>
          </a:p>
        </p:txBody>
      </p:sp>
      <p:sp>
        <p:nvSpPr>
          <p:cNvPr id="3" name="Content Placeholder 2"/>
          <p:cNvSpPr>
            <a:spLocks noGrp="1"/>
          </p:cNvSpPr>
          <p:nvPr>
            <p:ph idx="1"/>
          </p:nvPr>
        </p:nvSpPr>
        <p:spPr>
          <a:xfrm>
            <a:off x="457200" y="762000"/>
            <a:ext cx="8229600" cy="5547360"/>
          </a:xfrm>
        </p:spPr>
        <p:txBody>
          <a:bodyPr>
            <a:normAutofit/>
          </a:bodyPr>
          <a:lstStyle/>
          <a:p>
            <a:pPr marL="137160" indent="0">
              <a:buNone/>
            </a:pPr>
            <a:r>
              <a:rPr lang="en-US" dirty="0" smtClean="0"/>
              <a:t> </a:t>
            </a:r>
          </a:p>
          <a:p>
            <a:pPr marL="137160" indent="0">
              <a:buNone/>
            </a:pPr>
            <a:endParaRPr lang="mn-MN" dirty="0" smtClean="0"/>
          </a:p>
          <a:p>
            <a:r>
              <a:rPr lang="en-US" sz="3000" dirty="0" err="1" smtClean="0">
                <a:solidFill>
                  <a:schemeClr val="tx1"/>
                </a:solidFill>
                <a:latin typeface="Arial" panose="020B0604020202020204" pitchFamily="34" charset="0"/>
                <a:cs typeface="Arial" panose="020B0604020202020204" pitchFamily="34" charset="0"/>
              </a:rPr>
              <a:t>Суралцагч</a:t>
            </a:r>
            <a:r>
              <a:rPr lang="en-US" sz="3000" dirty="0" smtClean="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бүрийн</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онцлог</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байдлыг</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хүлээн</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зөвшөөрч</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хүнлэг</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харилцах</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өөрөө</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өөрийгөө</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хөгжүүлэн</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бие</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хүн</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болж</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төлөвшихөд</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нь</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дэмжлэг</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үзүүлэх</a:t>
            </a:r>
            <a:r>
              <a:rPr lang="en-US" sz="3000" dirty="0">
                <a:solidFill>
                  <a:schemeClr val="tx1"/>
                </a:solidFill>
                <a:latin typeface="Arial" panose="020B0604020202020204" pitchFamily="34" charset="0"/>
                <a:cs typeface="Arial" panose="020B0604020202020204" pitchFamily="34" charset="0"/>
              </a:rPr>
              <a:t> </a:t>
            </a:r>
            <a:endParaRPr lang="mn-MN" sz="3000" dirty="0" smtClean="0">
              <a:solidFill>
                <a:schemeClr val="tx1"/>
              </a:solidFill>
              <a:latin typeface="Arial" panose="020B0604020202020204" pitchFamily="34" charset="0"/>
              <a:cs typeface="Arial" panose="020B0604020202020204" pitchFamily="34" charset="0"/>
            </a:endParaRPr>
          </a:p>
          <a:p>
            <a:r>
              <a:rPr lang="en-US" sz="3000" dirty="0" err="1" smtClean="0">
                <a:solidFill>
                  <a:schemeClr val="tx1"/>
                </a:solidFill>
                <a:latin typeface="Arial" panose="020B0604020202020204" pitchFamily="34" charset="0"/>
                <a:cs typeface="Arial" panose="020B0604020202020204" pitchFamily="34" charset="0"/>
              </a:rPr>
              <a:t>Суралцагчийн</a:t>
            </a:r>
            <a:r>
              <a:rPr lang="en-US" sz="3000" dirty="0" smtClean="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бие</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даасан</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байр</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суурь</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үзэл</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бодолд</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хүндэтгэлтэй</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хандах</a:t>
            </a:r>
            <a:r>
              <a:rPr lang="en-US" sz="3000" dirty="0">
                <a:solidFill>
                  <a:schemeClr val="tx1"/>
                </a:solidFill>
                <a:latin typeface="Arial" panose="020B0604020202020204" pitchFamily="34" charset="0"/>
                <a:cs typeface="Arial" panose="020B0604020202020204" pitchFamily="34" charset="0"/>
              </a:rPr>
              <a:t> </a:t>
            </a:r>
            <a:endParaRPr lang="mn-MN" sz="3000" dirty="0" smtClean="0">
              <a:solidFill>
                <a:schemeClr val="tx1"/>
              </a:solidFill>
              <a:latin typeface="Arial" panose="020B0604020202020204" pitchFamily="34" charset="0"/>
              <a:cs typeface="Arial" panose="020B0604020202020204" pitchFamily="34" charset="0"/>
            </a:endParaRPr>
          </a:p>
          <a:p>
            <a:r>
              <a:rPr lang="en-US" sz="3000" dirty="0" err="1" smtClean="0">
                <a:solidFill>
                  <a:schemeClr val="tx1"/>
                </a:solidFill>
                <a:latin typeface="Arial" panose="020B0604020202020204" pitchFamily="34" charset="0"/>
                <a:cs typeface="Arial" panose="020B0604020202020204" pitchFamily="34" charset="0"/>
              </a:rPr>
              <a:t>Суралцагчийн</a:t>
            </a:r>
            <a:r>
              <a:rPr lang="en-US" sz="3000" dirty="0" smtClean="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эрүүл</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мэнд</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аюулгүй</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байдалд</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анхаарал</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тавих</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гэж</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заасан</a:t>
            </a:r>
            <a:endParaRPr lang="en-US" sz="3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73583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Autofit/>
          </a:bodyPr>
          <a:lstStyle/>
          <a:p>
            <a:r>
              <a:rPr lang="mn-MN" sz="2200" dirty="0">
                <a:solidFill>
                  <a:schemeClr val="tx1"/>
                </a:solidFill>
                <a:latin typeface="Arial" panose="020B0604020202020204" pitchFamily="34" charset="0"/>
                <a:cs typeface="Arial" panose="020B0604020202020204" pitchFamily="34" charset="0"/>
              </a:rPr>
              <a:t>Багш мэргэжилтний ёс зүйн гажуудлын үндсэн шалтгаан нь</a:t>
            </a:r>
            <a:endParaRPr lang="en-US" sz="22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76400"/>
            <a:ext cx="8229600" cy="4632960"/>
          </a:xfrm>
        </p:spPr>
        <p:txBody>
          <a:bodyPr>
            <a:normAutofit fontScale="70000" lnSpcReduction="20000"/>
          </a:bodyPr>
          <a:lstStyle/>
          <a:p>
            <a:r>
              <a:rPr lang="mn-MN" dirty="0"/>
              <a:t> </a:t>
            </a:r>
            <a:r>
              <a:rPr lang="mn-MN" sz="3800" dirty="0">
                <a:solidFill>
                  <a:schemeClr val="tx1"/>
                </a:solidFill>
                <a:latin typeface="Arial" panose="020B0604020202020204" pitchFamily="34" charset="0"/>
                <a:cs typeface="Arial" panose="020B0604020202020204" pitchFamily="34" charset="0"/>
              </a:rPr>
              <a:t>Одоог хүртэл үргэлжилж ирсэн сургалтын агуулга нь их байдаг нь хэдхэн хүүхдийг хичээл ойлгоход хүргэдэг</a:t>
            </a:r>
            <a:r>
              <a:rPr lang="mn-MN" sz="3800" dirty="0" smtClean="0">
                <a:solidFill>
                  <a:schemeClr val="tx1"/>
                </a:solidFill>
                <a:latin typeface="Arial" panose="020B0604020202020204" pitchFamily="34" charset="0"/>
                <a:cs typeface="Arial" panose="020B0604020202020204" pitchFamily="34" charset="0"/>
              </a:rPr>
              <a:t>. Иймээс </a:t>
            </a:r>
            <a:r>
              <a:rPr lang="mn-MN" sz="3800" dirty="0">
                <a:solidFill>
                  <a:schemeClr val="tx1"/>
                </a:solidFill>
                <a:latin typeface="Arial" panose="020B0604020202020204" pitchFamily="34" charset="0"/>
                <a:cs typeface="Arial" panose="020B0604020202020204" pitchFamily="34" charset="0"/>
              </a:rPr>
              <a:t>хичээлээ ойлгоогүй сурагчидтай зөрчилддөг </a:t>
            </a:r>
            <a:endParaRPr lang="mn-MN" sz="3800" dirty="0" smtClean="0">
              <a:solidFill>
                <a:schemeClr val="tx1"/>
              </a:solidFill>
              <a:latin typeface="Arial" panose="020B0604020202020204" pitchFamily="34" charset="0"/>
              <a:cs typeface="Arial" panose="020B0604020202020204" pitchFamily="34" charset="0"/>
            </a:endParaRPr>
          </a:p>
          <a:p>
            <a:r>
              <a:rPr lang="mn-MN" sz="3800" dirty="0" smtClean="0">
                <a:solidFill>
                  <a:schemeClr val="tx1"/>
                </a:solidFill>
                <a:latin typeface="Arial" panose="020B0604020202020204" pitchFamily="34" charset="0"/>
                <a:cs typeface="Arial" panose="020B0604020202020204" pitchFamily="34" charset="0"/>
              </a:rPr>
              <a:t> </a:t>
            </a:r>
            <a:r>
              <a:rPr lang="mn-MN" sz="3800" dirty="0">
                <a:solidFill>
                  <a:schemeClr val="tx1"/>
                </a:solidFill>
                <a:latin typeface="Arial" panose="020B0604020202020204" pitchFamily="34" charset="0"/>
                <a:cs typeface="Arial" panose="020B0604020202020204" pitchFamily="34" charset="0"/>
              </a:rPr>
              <a:t>Анги дүүргэлт их байдаг нь сурагч нэг бүртэй ажиллах боломжгүй.Энэ нь ихэнх сурагчдыг хичээлд хоцрогдох шалтгаан болж улмаар эдгээр сурагчид үймүүлэх ,өөр зүйл хийж эхлэх нь багшийн тэвчээрт нөлөөлөх хэмжээнд байдаг </a:t>
            </a:r>
            <a:endParaRPr lang="mn-MN" sz="3800" dirty="0" smtClean="0">
              <a:solidFill>
                <a:schemeClr val="tx1"/>
              </a:solidFill>
              <a:latin typeface="Arial" panose="020B0604020202020204" pitchFamily="34" charset="0"/>
              <a:cs typeface="Arial" panose="020B0604020202020204" pitchFamily="34" charset="0"/>
            </a:endParaRPr>
          </a:p>
          <a:p>
            <a:r>
              <a:rPr lang="mn-MN" sz="3800" dirty="0" smtClean="0">
                <a:solidFill>
                  <a:schemeClr val="tx1"/>
                </a:solidFill>
                <a:latin typeface="Arial" panose="020B0604020202020204" pitchFamily="34" charset="0"/>
                <a:cs typeface="Arial" panose="020B0604020202020204" pitchFamily="34" charset="0"/>
              </a:rPr>
              <a:t>Сургалтын </a:t>
            </a:r>
            <a:r>
              <a:rPr lang="mn-MN" sz="3800" dirty="0">
                <a:solidFill>
                  <a:schemeClr val="tx1"/>
                </a:solidFill>
                <a:latin typeface="Arial" panose="020B0604020202020204" pitchFamily="34" charset="0"/>
                <a:cs typeface="Arial" panose="020B0604020202020204" pitchFamily="34" charset="0"/>
              </a:rPr>
              <a:t>хэрэглэгдэхүүн хангалтгүй байгаа идэвхитэй сургалтын арга хэрэглэх талд сөрөг нөлөөлдөг </a:t>
            </a:r>
            <a:r>
              <a:rPr lang="mn-MN" sz="3800" dirty="0" smtClean="0">
                <a:solidFill>
                  <a:schemeClr val="tx1"/>
                </a:solidFill>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26990956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noAutofit/>
          </a:bodyPr>
          <a:lstStyle/>
          <a:p>
            <a:r>
              <a:rPr lang="mn-MN" sz="2200" dirty="0">
                <a:solidFill>
                  <a:schemeClr val="tx1"/>
                </a:solidFill>
                <a:latin typeface="Arial" panose="020B0604020202020204" pitchFamily="34" charset="0"/>
                <a:cs typeface="Arial" panose="020B0604020202020204" pitchFamily="34" charset="0"/>
              </a:rPr>
              <a:t>Багш мэргэжилтний ёс зүйн гажуудлын үндсэн шалтгаан нь</a:t>
            </a:r>
            <a:endParaRPr lang="en-US" sz="22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752600"/>
            <a:ext cx="8229600" cy="4556760"/>
          </a:xfrm>
        </p:spPr>
        <p:txBody>
          <a:bodyPr>
            <a:normAutofit fontScale="70000" lnSpcReduction="20000"/>
          </a:bodyPr>
          <a:lstStyle/>
          <a:p>
            <a:r>
              <a:rPr lang="mn-MN" sz="3800" dirty="0" smtClean="0">
                <a:solidFill>
                  <a:schemeClr val="tx1"/>
                </a:solidFill>
                <a:latin typeface="Arial" panose="020B0604020202020204" pitchFamily="34" charset="0"/>
                <a:cs typeface="Arial" panose="020B0604020202020204" pitchFamily="34" charset="0"/>
              </a:rPr>
              <a:t>Өнөөгийн </a:t>
            </a:r>
            <a:r>
              <a:rPr lang="mn-MN" sz="3800" dirty="0">
                <a:solidFill>
                  <a:schemeClr val="tx1"/>
                </a:solidFill>
                <a:latin typeface="Arial" panose="020B0604020202020204" pitchFamily="34" charset="0"/>
                <a:cs typeface="Arial" panose="020B0604020202020204" pitchFamily="34" charset="0"/>
              </a:rPr>
              <a:t>нийгэмд хүүхдийг хөдөлмөрийн хүмүүжилд сургахгүй байгаа нь сурах бэрхшээлийг сурагчид даван туулах чадвар сул байна </a:t>
            </a:r>
            <a:endParaRPr lang="mn-MN" sz="3800" dirty="0" smtClean="0">
              <a:solidFill>
                <a:schemeClr val="tx1"/>
              </a:solidFill>
              <a:latin typeface="Arial" panose="020B0604020202020204" pitchFamily="34" charset="0"/>
              <a:cs typeface="Arial" panose="020B0604020202020204" pitchFamily="34" charset="0"/>
            </a:endParaRPr>
          </a:p>
          <a:p>
            <a:r>
              <a:rPr lang="mn-MN" sz="3800" dirty="0" smtClean="0">
                <a:solidFill>
                  <a:schemeClr val="tx1"/>
                </a:solidFill>
                <a:latin typeface="Arial" panose="020B0604020202020204" pitchFamily="34" charset="0"/>
                <a:cs typeface="Arial" panose="020B0604020202020204" pitchFamily="34" charset="0"/>
              </a:rPr>
              <a:t>Багш </a:t>
            </a:r>
            <a:r>
              <a:rPr lang="mn-MN" sz="3800" dirty="0">
                <a:solidFill>
                  <a:schemeClr val="tx1"/>
                </a:solidFill>
                <a:latin typeface="Arial" panose="020B0604020202020204" pitchFamily="34" charset="0"/>
                <a:cs typeface="Arial" panose="020B0604020202020204" pitchFamily="34" charset="0"/>
              </a:rPr>
              <a:t>бэлтгэх сургуулиудад багшийн мэргэжлийн ёс зүйн талын дадал бага олгогддог </a:t>
            </a:r>
            <a:endParaRPr lang="mn-MN" sz="3800" dirty="0" smtClean="0">
              <a:solidFill>
                <a:schemeClr val="tx1"/>
              </a:solidFill>
              <a:latin typeface="Arial" panose="020B0604020202020204" pitchFamily="34" charset="0"/>
              <a:cs typeface="Arial" panose="020B0604020202020204" pitchFamily="34" charset="0"/>
            </a:endParaRPr>
          </a:p>
          <a:p>
            <a:r>
              <a:rPr lang="mn-MN" sz="3800" dirty="0" smtClean="0">
                <a:solidFill>
                  <a:schemeClr val="tx1"/>
                </a:solidFill>
                <a:latin typeface="Arial" panose="020B0604020202020204" pitchFamily="34" charset="0"/>
                <a:cs typeface="Arial" panose="020B0604020202020204" pitchFamily="34" charset="0"/>
              </a:rPr>
              <a:t> </a:t>
            </a:r>
            <a:r>
              <a:rPr lang="mn-MN" sz="3800" dirty="0">
                <a:solidFill>
                  <a:schemeClr val="tx1"/>
                </a:solidFill>
                <a:latin typeface="Arial" panose="020B0604020202020204" pitchFamily="34" charset="0"/>
                <a:cs typeface="Arial" panose="020B0604020202020204" pitchFamily="34" charset="0"/>
              </a:rPr>
              <a:t>Багшийн ёс зүйн зөрчил багшийн өөрийн нь хувийн зан чанартай холбоотой </a:t>
            </a:r>
            <a:r>
              <a:rPr lang="mn-MN" sz="3800" dirty="0" smtClean="0">
                <a:solidFill>
                  <a:schemeClr val="tx1"/>
                </a:solidFill>
                <a:latin typeface="Arial" panose="020B0604020202020204" pitchFamily="34" charset="0"/>
                <a:cs typeface="Arial" panose="020B0604020202020204" pitchFamily="34" charset="0"/>
              </a:rPr>
              <a:t> </a:t>
            </a:r>
          </a:p>
          <a:p>
            <a:r>
              <a:rPr lang="mn-MN" sz="3800" dirty="0" smtClean="0">
                <a:solidFill>
                  <a:schemeClr val="tx1"/>
                </a:solidFill>
                <a:latin typeface="Arial" panose="020B0604020202020204" pitchFamily="34" charset="0"/>
                <a:cs typeface="Arial" panose="020B0604020202020204" pitchFamily="34" charset="0"/>
              </a:rPr>
              <a:t>Ёс </a:t>
            </a:r>
            <a:r>
              <a:rPr lang="mn-MN" sz="3800" dirty="0">
                <a:solidFill>
                  <a:schemeClr val="tx1"/>
                </a:solidFill>
                <a:latin typeface="Arial" panose="020B0604020202020204" pitchFamily="34" charset="0"/>
                <a:cs typeface="Arial" panose="020B0604020202020204" pitchFamily="34" charset="0"/>
              </a:rPr>
              <a:t>зүйн хороо зэрэг хууль хяналтын байгууллага энэ талаар  зөв чиглэлтэй ажиллахгүй байна</a:t>
            </a:r>
          </a:p>
          <a:p>
            <a:endParaRPr lang="en-US" dirty="0"/>
          </a:p>
        </p:txBody>
      </p:sp>
    </p:spTree>
    <p:extLst>
      <p:ext uri="{BB962C8B-B14F-4D97-AF65-F5344CB8AC3E}">
        <p14:creationId xmlns:p14="http://schemas.microsoft.com/office/powerpoint/2010/main" val="2278593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mn-MN" sz="2800" dirty="0">
                <a:latin typeface="Arial" panose="020B0604020202020204" pitchFamily="34" charset="0"/>
                <a:cs typeface="Arial" panose="020B0604020202020204" pitchFamily="34" charset="0"/>
              </a:rPr>
              <a:t>Багш, удирдах ажилтны ёс зүйг өөрчилж дэвшил гаргахад юу хийвэл зохистой вэ?</a:t>
            </a:r>
            <a:br>
              <a:rPr lang="mn-MN"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76338" y="2362200"/>
            <a:ext cx="6799262"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0144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838200"/>
            <a:ext cx="6858000" cy="4556760"/>
          </a:xfrm>
        </p:spPr>
        <p:txBody>
          <a:bodyPr>
            <a:normAutofit fontScale="92500" lnSpcReduction="20000"/>
          </a:bodyPr>
          <a:lstStyle/>
          <a:p>
            <a:pPr marL="0" indent="0" algn="ctr">
              <a:buNone/>
            </a:pPr>
            <a:endParaRPr lang="mn-MN" dirty="0" smtClean="0">
              <a:latin typeface="Arial" panose="020B0604020202020204" pitchFamily="34" charset="0"/>
              <a:cs typeface="Arial" panose="020B0604020202020204" pitchFamily="34" charset="0"/>
            </a:endParaRPr>
          </a:p>
          <a:p>
            <a:pPr marL="0" indent="0" algn="ctr">
              <a:buNone/>
            </a:pPr>
            <a:r>
              <a:rPr lang="mn-MN" dirty="0" smtClean="0">
                <a:latin typeface="Arial" panose="020B0604020202020204" pitchFamily="34" charset="0"/>
                <a:cs typeface="Arial" panose="020B0604020202020204" pitchFamily="34" charset="0"/>
              </a:rPr>
              <a:t>“Хашийг </a:t>
            </a:r>
            <a:r>
              <a:rPr lang="mn-MN" dirty="0">
                <a:latin typeface="Arial" panose="020B0604020202020204" pitchFamily="34" charset="0"/>
                <a:cs typeface="Arial" panose="020B0604020202020204" pitchFamily="34" charset="0"/>
              </a:rPr>
              <a:t>эс засвал сав болохгүй хүнийг эс засвал эрдэм сурахгүй“ гэдэг манай ардын мэргэн үг бий. </a:t>
            </a:r>
            <a:endParaRPr lang="mn-MN" dirty="0" smtClean="0">
              <a:latin typeface="Arial" panose="020B0604020202020204" pitchFamily="34" charset="0"/>
              <a:cs typeface="Arial" panose="020B0604020202020204" pitchFamily="34" charset="0"/>
            </a:endParaRPr>
          </a:p>
          <a:p>
            <a:pPr marL="0" indent="0" algn="ctr">
              <a:buNone/>
            </a:pPr>
            <a:endParaRPr lang="mn-MN" dirty="0" smtClean="0">
              <a:latin typeface="Arial" panose="020B0604020202020204" pitchFamily="34" charset="0"/>
              <a:cs typeface="Arial" panose="020B0604020202020204" pitchFamily="34" charset="0"/>
            </a:endParaRPr>
          </a:p>
          <a:p>
            <a:pPr marL="0" indent="0" algn="ctr">
              <a:buNone/>
            </a:pPr>
            <a:r>
              <a:rPr lang="mn-MN" dirty="0" smtClean="0">
                <a:latin typeface="Arial" panose="020B0604020202020204" pitchFamily="34" charset="0"/>
                <a:cs typeface="Arial" panose="020B0604020202020204" pitchFamily="34" charset="0"/>
              </a:rPr>
              <a:t>Багш </a:t>
            </a:r>
            <a:r>
              <a:rPr lang="mn-MN" dirty="0">
                <a:latin typeface="Arial" panose="020B0604020202020204" pitchFamily="34" charset="0"/>
                <a:cs typeface="Arial" panose="020B0604020202020204" pitchFamily="34" charset="0"/>
              </a:rPr>
              <a:t>хүн гэдэг хүнээр хүн хийж байгаа, хүнийг урлаж </a:t>
            </a:r>
            <a:r>
              <a:rPr lang="mn-MN" dirty="0" smtClean="0">
                <a:latin typeface="Arial" panose="020B0604020202020204" pitchFamily="34" charset="0"/>
                <a:cs typeface="Arial" panose="020B0604020202020204" pitchFamily="34" charset="0"/>
              </a:rPr>
              <a:t>байдаг дархан хүмүүс юм тиймээс бурхан ухаантай байгаарай.</a:t>
            </a:r>
          </a:p>
          <a:p>
            <a:pPr marL="0" indent="0" algn="ctr">
              <a:buNone/>
            </a:pPr>
            <a:endParaRPr lang="mn-MN" dirty="0" smtClean="0">
              <a:solidFill>
                <a:schemeClr val="tx1"/>
              </a:solidFill>
              <a:latin typeface="Arial" panose="020B0604020202020204" pitchFamily="34" charset="0"/>
              <a:cs typeface="Arial" panose="020B0604020202020204" pitchFamily="34" charset="0"/>
            </a:endParaRPr>
          </a:p>
          <a:p>
            <a:pPr marL="0" indent="0" algn="ctr">
              <a:buNone/>
            </a:pPr>
            <a:endParaRPr lang="mn-MN" dirty="0">
              <a:solidFill>
                <a:schemeClr val="tx1"/>
              </a:solidFill>
              <a:latin typeface="Arial" panose="020B0604020202020204" pitchFamily="34" charset="0"/>
              <a:cs typeface="Arial" panose="020B0604020202020204" pitchFamily="34" charset="0"/>
            </a:endParaRPr>
          </a:p>
          <a:p>
            <a:pPr marL="0" indent="0" algn="ctr">
              <a:buNone/>
            </a:pPr>
            <a:r>
              <a:rPr lang="mn-MN" sz="4000" dirty="0" smtClean="0">
                <a:solidFill>
                  <a:schemeClr val="tx1"/>
                </a:solidFill>
                <a:latin typeface="Arial" panose="020B0604020202020204" pitchFamily="34" charset="0"/>
                <a:cs typeface="Arial" panose="020B0604020202020204" pitchFamily="34" charset="0"/>
              </a:rPr>
              <a:t>Анхаарал </a:t>
            </a:r>
            <a:r>
              <a:rPr lang="mn-MN" sz="4000" dirty="0">
                <a:solidFill>
                  <a:schemeClr val="tx1"/>
                </a:solidFill>
                <a:latin typeface="Arial" panose="020B0604020202020204" pitchFamily="34" charset="0"/>
                <a:cs typeface="Arial" panose="020B0604020202020204" pitchFamily="34" charset="0"/>
              </a:rPr>
              <a:t>тавьсанд баярлалаа.</a:t>
            </a:r>
          </a:p>
          <a:p>
            <a:pPr marL="0" indent="0" algn="ctr">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2248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85800"/>
            <a:ext cx="8229600" cy="1828800"/>
          </a:xfrm>
        </p:spPr>
        <p:txBody>
          <a:bodyPr/>
          <a:lstStyle/>
          <a:p>
            <a:r>
              <a:rPr lang="mn-MN" dirty="0" smtClean="0">
                <a:solidFill>
                  <a:schemeClr val="tx1"/>
                </a:solidFill>
                <a:latin typeface="Arial" panose="020B0604020202020204" pitchFamily="34" charset="0"/>
                <a:cs typeface="Arial" panose="020B0604020202020204" pitchFamily="34" charset="0"/>
              </a:rPr>
              <a:t>Багшийн ёс зүйн дүрэм </a:t>
            </a:r>
            <a:endParaRPr lang="en-US" dirty="0">
              <a:solidFill>
                <a:schemeClr val="tx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447800" y="1524000"/>
            <a:ext cx="6248400" cy="4495800"/>
          </a:xfrm>
        </p:spPr>
        <p:txBody>
          <a:bodyPr>
            <a:normAutofit/>
          </a:bodyPr>
          <a:lstStyle/>
          <a:p>
            <a:pPr marL="914400" indent="-914400" algn="l">
              <a:buAutoNum type="arabicPeriod"/>
            </a:pPr>
            <a:r>
              <a:rPr lang="mn-MN" sz="2500" dirty="0" smtClean="0">
                <a:latin typeface="Arial" panose="020B0604020202020204" pitchFamily="34" charset="0"/>
                <a:cs typeface="Arial" panose="020B0604020202020204" pitchFamily="34" charset="0"/>
              </a:rPr>
              <a:t>Нийтлэг үндэслэл</a:t>
            </a:r>
          </a:p>
          <a:p>
            <a:pPr marL="914400" indent="-914400" algn="l">
              <a:buAutoNum type="arabicPeriod"/>
            </a:pPr>
            <a:r>
              <a:rPr lang="mn-MN" sz="2500" dirty="0" smtClean="0">
                <a:latin typeface="Arial" panose="020B0604020202020204" pitchFamily="34" charset="0"/>
                <a:cs typeface="Arial" panose="020B0604020202020204" pitchFamily="34" charset="0"/>
              </a:rPr>
              <a:t>Баримтлах зарчим</a:t>
            </a:r>
          </a:p>
          <a:p>
            <a:pPr marL="914400" indent="-914400" algn="l">
              <a:buAutoNum type="arabicPeriod"/>
            </a:pPr>
            <a:r>
              <a:rPr lang="mn-MN" sz="2500" dirty="0" smtClean="0">
                <a:latin typeface="Arial" panose="020B0604020202020204" pitchFamily="34" charset="0"/>
                <a:cs typeface="Arial" panose="020B0604020202020204" pitchFamily="34" charset="0"/>
              </a:rPr>
              <a:t>Багшийн мэргэжлийн нэр хүндийн  баталгаа</a:t>
            </a:r>
          </a:p>
          <a:p>
            <a:pPr marL="914400" indent="-914400" algn="l">
              <a:buAutoNum type="arabicPeriod"/>
            </a:pPr>
            <a:r>
              <a:rPr lang="mn-MN" sz="2500" dirty="0" smtClean="0">
                <a:latin typeface="Arial" panose="020B0604020202020204" pitchFamily="34" charset="0"/>
                <a:cs typeface="Arial" panose="020B0604020202020204" pitchFamily="34" charset="0"/>
              </a:rPr>
              <a:t>Ёс зүйн хэм хэмжээ</a:t>
            </a:r>
          </a:p>
          <a:p>
            <a:pPr marL="914400" indent="-914400" algn="l">
              <a:buAutoNum type="arabicPeriod"/>
            </a:pPr>
            <a:r>
              <a:rPr lang="mn-MN" sz="2500" dirty="0" smtClean="0">
                <a:latin typeface="Arial" panose="020B0604020202020204" pitchFamily="34" charset="0"/>
                <a:cs typeface="Arial" panose="020B0604020202020204" pitchFamily="34" charset="0"/>
              </a:rPr>
              <a:t>Хариуцлага</a:t>
            </a:r>
          </a:p>
          <a:p>
            <a:pPr marL="914400" indent="-914400" algn="l">
              <a:buAutoNum type="arabicPeriod"/>
            </a:pPr>
            <a:r>
              <a:rPr lang="mn-MN" sz="2500" dirty="0" smtClean="0">
                <a:latin typeface="Arial" panose="020B0604020202020204" pitchFamily="34" charset="0"/>
                <a:cs typeface="Arial" panose="020B0604020202020204" pitchFamily="34" charset="0"/>
              </a:rPr>
              <a:t>Ёс дүрмийн хэрэгжилт</a:t>
            </a:r>
          </a:p>
        </p:txBody>
      </p:sp>
    </p:spTree>
    <p:extLst>
      <p:ext uri="{BB962C8B-B14F-4D97-AF65-F5344CB8AC3E}">
        <p14:creationId xmlns:p14="http://schemas.microsoft.com/office/powerpoint/2010/main" val="3755453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85800"/>
            <a:ext cx="8229600" cy="1828800"/>
          </a:xfrm>
        </p:spPr>
        <p:txBody>
          <a:bodyPr/>
          <a:lstStyle/>
          <a:p>
            <a:r>
              <a:rPr lang="mn-MN" dirty="0" smtClean="0">
                <a:solidFill>
                  <a:schemeClr val="tx1"/>
                </a:solidFill>
                <a:latin typeface="Arial" panose="020B0604020202020204" pitchFamily="34" charset="0"/>
                <a:cs typeface="Arial" panose="020B0604020202020204" pitchFamily="34" charset="0"/>
              </a:rPr>
              <a:t>Ёс зүй </a:t>
            </a:r>
            <a:endParaRPr lang="en-US" dirty="0">
              <a:solidFill>
                <a:schemeClr val="tx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447800" y="1524000"/>
            <a:ext cx="6248400" cy="4495800"/>
          </a:xfrm>
        </p:spPr>
        <p:txBody>
          <a:bodyPr>
            <a:normAutofit/>
          </a:bodyPr>
          <a:lstStyle/>
          <a:p>
            <a:r>
              <a:rPr lang="mn-MN" sz="3500" dirty="0">
                <a:latin typeface="Arial" panose="020B0604020202020204" pitchFamily="34" charset="0"/>
                <a:cs typeface="Arial" panose="020B0604020202020204" pitchFamily="34" charset="0"/>
              </a:rPr>
              <a:t>Ёс зүй бол тухай орны ард түмний зан заншил</a:t>
            </a:r>
            <a:r>
              <a:rPr lang="mn-MN" sz="3500" dirty="0" smtClean="0">
                <a:latin typeface="Arial" panose="020B0604020202020204" pitchFamily="34" charset="0"/>
                <a:cs typeface="Arial" panose="020B0604020202020204" pitchFamily="34" charset="0"/>
              </a:rPr>
              <a:t>, харилцаанд </a:t>
            </a:r>
            <a:r>
              <a:rPr lang="mn-MN" sz="3500" dirty="0">
                <a:latin typeface="Arial" panose="020B0604020202020204" pitchFamily="34" charset="0"/>
                <a:cs typeface="Arial" panose="020B0604020202020204" pitchFamily="34" charset="0"/>
              </a:rPr>
              <a:t>бичигдээгүй хууль маягтайгаар тогтсон хариуцлагын хэм </a:t>
            </a:r>
            <a:r>
              <a:rPr lang="mn-MN" sz="3500" dirty="0" smtClean="0">
                <a:latin typeface="Arial" panose="020B0604020202020204" pitchFamily="34" charset="0"/>
                <a:cs typeface="Arial" panose="020B0604020202020204" pitchFamily="34" charset="0"/>
              </a:rPr>
              <a:t>хэмжээ  </a:t>
            </a:r>
            <a:r>
              <a:rPr lang="mn-MN" sz="3500" dirty="0">
                <a:latin typeface="Arial" panose="020B0604020202020204" pitchFamily="34" charset="0"/>
                <a:cs typeface="Arial" panose="020B0604020202020204" pitchFamily="34" charset="0"/>
              </a:rPr>
              <a:t>юм.</a:t>
            </a:r>
          </a:p>
          <a:p>
            <a:endParaRPr lang="mn-MN" sz="3200" dirty="0" smtClean="0">
              <a:latin typeface="Arial" panose="020B0604020202020204" pitchFamily="34" charset="0"/>
              <a:cs typeface="Arial" panose="020B0604020202020204" pitchFamily="34" charset="0"/>
            </a:endParaRPr>
          </a:p>
          <a:p>
            <a:endParaRPr lang="mn-MN"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028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85800"/>
            <a:ext cx="8229600" cy="1828800"/>
          </a:xfrm>
        </p:spPr>
        <p:txBody>
          <a:bodyPr/>
          <a:lstStyle/>
          <a:p>
            <a:r>
              <a:rPr lang="mn-MN" dirty="0" smtClean="0">
                <a:solidFill>
                  <a:schemeClr val="tx1"/>
                </a:solidFill>
                <a:latin typeface="Arial" panose="020B0604020202020204" pitchFamily="34" charset="0"/>
                <a:cs typeface="Arial" panose="020B0604020202020204" pitchFamily="34" charset="0"/>
              </a:rPr>
              <a:t>Ёс зүй </a:t>
            </a:r>
            <a:endParaRPr lang="en-US" dirty="0">
              <a:solidFill>
                <a:schemeClr val="tx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447800" y="1524000"/>
            <a:ext cx="6248400" cy="4495800"/>
          </a:xfrm>
        </p:spPr>
        <p:txBody>
          <a:bodyPr>
            <a:normAutofit/>
          </a:bodyPr>
          <a:lstStyle/>
          <a:p>
            <a:endParaRPr lang="mn-MN" sz="3200" dirty="0" smtClean="0">
              <a:latin typeface="Arial" panose="020B0604020202020204" pitchFamily="34" charset="0"/>
              <a:cs typeface="Arial" panose="020B0604020202020204" pitchFamily="34" charset="0"/>
            </a:endParaRPr>
          </a:p>
          <a:p>
            <a:endParaRPr lang="mn-MN" sz="3200" dirty="0">
              <a:latin typeface="Arial" panose="020B0604020202020204" pitchFamily="34" charset="0"/>
              <a:cs typeface="Arial" panose="020B0604020202020204" pitchFamily="34" charset="0"/>
            </a:endParaRPr>
          </a:p>
        </p:txBody>
      </p:sp>
      <p:sp>
        <p:nvSpPr>
          <p:cNvPr id="4" name="Rectangle 3"/>
          <p:cNvSpPr/>
          <p:nvPr/>
        </p:nvSpPr>
        <p:spPr>
          <a:xfrm>
            <a:off x="1676400" y="1558834"/>
            <a:ext cx="5791200" cy="3831818"/>
          </a:xfrm>
          <a:prstGeom prst="rect">
            <a:avLst/>
          </a:prstGeom>
        </p:spPr>
        <p:txBody>
          <a:bodyPr wrap="square">
            <a:spAutoFit/>
          </a:bodyPr>
          <a:lstStyle/>
          <a:p>
            <a:pPr algn="ctr"/>
            <a:r>
              <a:rPr lang="mn-MN" sz="2700" dirty="0">
                <a:latin typeface="Arial" panose="020B0604020202020204" pitchFamily="34" charset="0"/>
                <a:cs typeface="Arial" panose="020B0604020202020204" pitchFamily="34" charset="0"/>
              </a:rPr>
              <a:t>Өөрөөр хэлбэл тодорхой ажил үйлс эрхэлж байгаа хүний зүгээс нийгэмтэйгээ харилцах</a:t>
            </a:r>
            <a:r>
              <a:rPr lang="mn-MN" sz="2700" dirty="0" smtClean="0">
                <a:latin typeface="Arial" panose="020B0604020202020204" pitchFamily="34" charset="0"/>
                <a:cs typeface="Arial" panose="020B0604020202020204" pitchFamily="34" charset="0"/>
              </a:rPr>
              <a:t>, хариуцлага </a:t>
            </a:r>
            <a:r>
              <a:rPr lang="mn-MN" sz="2700" dirty="0">
                <a:latin typeface="Arial" panose="020B0604020202020204" pitchFamily="34" charset="0"/>
                <a:cs typeface="Arial" panose="020B0604020202020204" pitchFamily="34" charset="0"/>
              </a:rPr>
              <a:t>хүлээх, олны дунд биеэ авч явах, хүнтэй харилцах соёл, сайн сайхан зан үйлийн уламжлалт хэм хэмжээний нэгдмэл системийг хэлдэг гэж болно.</a:t>
            </a:r>
            <a:endParaRPr lang="en-US" sz="2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3865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85800"/>
            <a:ext cx="8229600" cy="1828800"/>
          </a:xfrm>
        </p:spPr>
        <p:txBody>
          <a:bodyPr/>
          <a:lstStyle/>
          <a:p>
            <a:r>
              <a:rPr lang="mn-MN" dirty="0" smtClean="0">
                <a:solidFill>
                  <a:schemeClr val="tx1"/>
                </a:solidFill>
                <a:latin typeface="Arial" panose="020B0604020202020204" pitchFamily="34" charset="0"/>
                <a:cs typeface="Arial" panose="020B0604020202020204" pitchFamily="34" charset="0"/>
              </a:rPr>
              <a:t>Ёс зүй </a:t>
            </a:r>
            <a:endParaRPr lang="en-US" dirty="0">
              <a:solidFill>
                <a:schemeClr val="tx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447800" y="1524000"/>
            <a:ext cx="6248400" cy="4495800"/>
          </a:xfrm>
        </p:spPr>
        <p:txBody>
          <a:bodyPr>
            <a:normAutofit/>
          </a:bodyPr>
          <a:lstStyle/>
          <a:p>
            <a:r>
              <a:rPr lang="mn-MN" sz="3200" dirty="0" smtClean="0">
                <a:latin typeface="Arial" panose="020B0604020202020204" pitchFamily="34" charset="0"/>
                <a:cs typeface="Arial" panose="020B0604020202020204" pitchFamily="34" charset="0"/>
              </a:rPr>
              <a:t>Үүргээ ухамсарлах сэтгэцийн байдлыг тодорхойлдог зан суртахууны философи, хүн хоорондын зохицуулга.</a:t>
            </a:r>
          </a:p>
        </p:txBody>
      </p:sp>
    </p:spTree>
    <p:extLst>
      <p:ext uri="{BB962C8B-B14F-4D97-AF65-F5344CB8AC3E}">
        <p14:creationId xmlns:p14="http://schemas.microsoft.com/office/powerpoint/2010/main" val="3009531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11480"/>
            <a:ext cx="8229600" cy="838200"/>
          </a:xfrm>
        </p:spPr>
        <p:txBody>
          <a:bodyPr>
            <a:noAutofit/>
          </a:bodyPr>
          <a:lstStyle/>
          <a:p>
            <a:r>
              <a:rPr lang="mn-MN" sz="3200" dirty="0" smtClean="0">
                <a:latin typeface="Arial" panose="020B0604020202020204" pitchFamily="34" charset="0"/>
                <a:cs typeface="Arial" panose="020B0604020202020204" pitchFamily="34" charset="0"/>
              </a:rPr>
              <a:t>Мэргэжлийн ёс зүй ба багшийн ёсзүй </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219200"/>
            <a:ext cx="7315200" cy="4724400"/>
          </a:xfrm>
        </p:spPr>
        <p:txBody>
          <a:bodyPr>
            <a:normAutofit lnSpcReduction="10000"/>
          </a:bodyPr>
          <a:lstStyle/>
          <a:p>
            <a:pPr marL="342900" marR="0" lvl="0" indent="-342900" algn="just">
              <a:lnSpc>
                <a:spcPct val="115000"/>
              </a:lnSpc>
              <a:spcBef>
                <a:spcPts val="0"/>
              </a:spcBef>
              <a:spcAft>
                <a:spcPts val="1000"/>
              </a:spcAft>
              <a:buSzPts val="1000"/>
              <a:buFont typeface="Symbol"/>
              <a:buChar char=""/>
              <a:tabLst>
                <a:tab pos="457200" algn="l"/>
              </a:tabLst>
            </a:pPr>
            <a:r>
              <a:rPr lang="en-US" sz="2300" dirty="0" err="1">
                <a:solidFill>
                  <a:schemeClr val="tx1"/>
                </a:solidFill>
                <a:latin typeface="Arial" panose="020B0604020202020204" pitchFamily="34" charset="0"/>
                <a:ea typeface="Times New Roman"/>
                <a:cs typeface="Arial" panose="020B0604020202020204" pitchFamily="34" charset="0"/>
              </a:rPr>
              <a:t>Нийгмийн</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харилцаанд</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оролцогч</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хэн</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боловч</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тодорхой</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ажил</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үүрэг</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гүйцэтгэж</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байгаа</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smtClean="0">
                <a:solidFill>
                  <a:schemeClr val="tx1"/>
                </a:solidFill>
                <a:latin typeface="Arial" panose="020B0604020202020204" pitchFamily="34" charset="0"/>
                <a:ea typeface="Times New Roman"/>
                <a:cs typeface="Arial" panose="020B0604020202020204" pitchFamily="34" charset="0"/>
              </a:rPr>
              <a:t>учраас</a:t>
            </a:r>
            <a:r>
              <a:rPr lang="en-US" sz="2300" dirty="0" smtClean="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мэргэжлийн</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онцлогоос</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шалтгаалсан</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ёс</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зүйн</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хэм</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хэмжээг</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сахин</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биелүүлэх</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зайлшгүй</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шаардлагатай</a:t>
            </a:r>
            <a:r>
              <a:rPr lang="en-US" sz="2300" dirty="0">
                <a:solidFill>
                  <a:schemeClr val="tx1"/>
                </a:solidFill>
                <a:latin typeface="Arial" panose="020B0604020202020204" pitchFamily="34" charset="0"/>
                <a:ea typeface="Times New Roman"/>
                <a:cs typeface="Arial" panose="020B0604020202020204" pitchFamily="34" charset="0"/>
              </a:rPr>
              <a:t>.</a:t>
            </a:r>
            <a:endParaRPr lang="en-US" sz="2300" dirty="0">
              <a:solidFill>
                <a:schemeClr val="tx1"/>
              </a:solidFill>
              <a:latin typeface="Arial" panose="020B0604020202020204" pitchFamily="34" charset="0"/>
              <a:ea typeface="Calibri"/>
              <a:cs typeface="Arial" panose="020B0604020202020204" pitchFamily="34" charset="0"/>
            </a:endParaRPr>
          </a:p>
          <a:p>
            <a:pPr marL="285750" indent="-285750" algn="just">
              <a:lnSpc>
                <a:spcPct val="115000"/>
              </a:lnSpc>
              <a:spcBef>
                <a:spcPts val="0"/>
              </a:spcBef>
              <a:spcAft>
                <a:spcPts val="1000"/>
              </a:spcAft>
              <a:buSzPts val="1000"/>
              <a:tabLst>
                <a:tab pos="457200" algn="l"/>
              </a:tabLst>
            </a:pPr>
            <a:r>
              <a:rPr lang="en-US" sz="2300" dirty="0" err="1">
                <a:solidFill>
                  <a:schemeClr val="tx1"/>
                </a:solidFill>
                <a:latin typeface="Arial" panose="020B0604020202020204" pitchFamily="34" charset="0"/>
                <a:ea typeface="Times New Roman"/>
                <a:cs typeface="Arial" panose="020B0604020202020204" pitchFamily="34" charset="0"/>
              </a:rPr>
              <a:t>Мэргэжлийн</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ёс</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зүй</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гэдэг</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нь</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ажилтан</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албан</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хаагчдын</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үүргээ</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биелүүлэхдээ</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баримталж</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байгаа</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ёс</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зүйн</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хэм</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хэмжээ</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дүрэм</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горимыг</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хэлдэг</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Мэргэжлийн</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ёс</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зүй</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нь</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эмчийн</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прокурорын</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шүүгчийн</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багшийн</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гэх</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мэт</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олон</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төрөлтэй</a:t>
            </a:r>
            <a:r>
              <a:rPr lang="en-US" sz="2300" dirty="0">
                <a:solidFill>
                  <a:schemeClr val="tx1"/>
                </a:solidFill>
                <a:latin typeface="Arial" panose="020B0604020202020204" pitchFamily="34" charset="0"/>
                <a:ea typeface="Times New Roman"/>
                <a:cs typeface="Arial" panose="020B0604020202020204" pitchFamily="34" charset="0"/>
              </a:rPr>
              <a:t> </a:t>
            </a:r>
            <a:r>
              <a:rPr lang="en-US" sz="2300" dirty="0" err="1">
                <a:solidFill>
                  <a:schemeClr val="tx1"/>
                </a:solidFill>
                <a:latin typeface="Arial" panose="020B0604020202020204" pitchFamily="34" charset="0"/>
                <a:ea typeface="Times New Roman"/>
                <a:cs typeface="Arial" panose="020B0604020202020204" pitchFamily="34" charset="0"/>
              </a:rPr>
              <a:t>байдаг</a:t>
            </a:r>
            <a:r>
              <a:rPr lang="en-US" sz="2300" dirty="0" smtClean="0">
                <a:solidFill>
                  <a:schemeClr val="tx1"/>
                </a:solidFill>
                <a:latin typeface="Arial" panose="020B0604020202020204" pitchFamily="34" charset="0"/>
                <a:ea typeface="Times New Roman"/>
                <a:cs typeface="Arial" panose="020B0604020202020204" pitchFamily="34" charset="0"/>
              </a:rPr>
              <a:t>.</a:t>
            </a:r>
            <a:endParaRPr lang="mn-MN" sz="2300" dirty="0" smtClean="0">
              <a:solidFill>
                <a:schemeClr val="tx1"/>
              </a:solidFill>
              <a:latin typeface="Arial" panose="020B0604020202020204" pitchFamily="34" charset="0"/>
              <a:ea typeface="Times New Roman"/>
              <a:cs typeface="Arial" panose="020B0604020202020204" pitchFamily="34" charset="0"/>
            </a:endParaRPr>
          </a:p>
          <a:p>
            <a:pPr marL="285750" indent="-285750">
              <a:lnSpc>
                <a:spcPct val="115000"/>
              </a:lnSpc>
              <a:spcBef>
                <a:spcPts val="0"/>
              </a:spcBef>
              <a:spcAft>
                <a:spcPts val="1000"/>
              </a:spcAft>
              <a:buSzPts val="1000"/>
              <a:tabLst>
                <a:tab pos="457200" algn="l"/>
              </a:tabLst>
            </a:pPr>
            <a:endParaRPr lang="en-US" sz="2200" dirty="0">
              <a:solidFill>
                <a:srgbClr val="000000"/>
              </a:solidFill>
              <a:latin typeface="Arial" panose="020B0604020202020204" pitchFamily="34" charset="0"/>
              <a:ea typeface="Calibri"/>
              <a:cs typeface="Arial" panose="020B0604020202020204" pitchFamily="34" charset="0"/>
            </a:endParaRPr>
          </a:p>
          <a:p>
            <a:endParaRPr lang="en-US" dirty="0"/>
          </a:p>
        </p:txBody>
      </p:sp>
    </p:spTree>
    <p:extLst>
      <p:ext uri="{BB962C8B-B14F-4D97-AF65-F5344CB8AC3E}">
        <p14:creationId xmlns:p14="http://schemas.microsoft.com/office/powerpoint/2010/main" val="525052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81000"/>
            <a:ext cx="8229600" cy="838200"/>
          </a:xfrm>
        </p:spPr>
        <p:txBody>
          <a:bodyPr>
            <a:noAutofit/>
          </a:bodyPr>
          <a:lstStyle/>
          <a:p>
            <a:r>
              <a:rPr lang="mn-MN" sz="3200" dirty="0" smtClean="0">
                <a:latin typeface="Arial" panose="020B0604020202020204" pitchFamily="34" charset="0"/>
                <a:cs typeface="Arial" panose="020B0604020202020204" pitchFamily="34" charset="0"/>
              </a:rPr>
              <a:t>Мэргэжлийн ёс зүй ба багшийн ёс зүй </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219200"/>
            <a:ext cx="7543800" cy="4572000"/>
          </a:xfrm>
        </p:spPr>
        <p:txBody>
          <a:bodyPr>
            <a:normAutofit lnSpcReduction="10000"/>
          </a:bodyPr>
          <a:lstStyle/>
          <a:p>
            <a:pPr lvl="0" algn="just"/>
            <a:r>
              <a:rPr lang="en-US" sz="2500" dirty="0" err="1" smtClean="0">
                <a:solidFill>
                  <a:schemeClr val="tx1"/>
                </a:solidFill>
                <a:latin typeface="Arial" panose="020B0604020202020204" pitchFamily="34" charset="0"/>
                <a:cs typeface="Arial" panose="020B0604020202020204" pitchFamily="34" charset="0"/>
              </a:rPr>
              <a:t>Багш</a:t>
            </a:r>
            <a:r>
              <a:rPr lang="en-US" sz="2500" dirty="0" smtClean="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мэргэжлийн</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ёс</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зүйн</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асуудлыг</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багшийн</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зан</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төлөв</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мэргэжлийн</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мэдлэг</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чадвар</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нийгмийн</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өмнө</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хүлээх</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үүрэгтэй</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холбож</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авч</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үздэг</a:t>
            </a:r>
            <a:r>
              <a:rPr lang="en-US" sz="2500" dirty="0">
                <a:solidFill>
                  <a:schemeClr val="tx1"/>
                </a:solidFill>
                <a:latin typeface="Arial" panose="020B0604020202020204" pitchFamily="34" charset="0"/>
                <a:cs typeface="Arial" panose="020B0604020202020204" pitchFamily="34" charset="0"/>
              </a:rPr>
              <a:t>.</a:t>
            </a:r>
          </a:p>
          <a:p>
            <a:endParaRPr lang="mn-MN" sz="2500" dirty="0" smtClean="0">
              <a:latin typeface="Arial" panose="020B0604020202020204" pitchFamily="34" charset="0"/>
              <a:cs typeface="Arial" panose="020B0604020202020204" pitchFamily="34" charset="0"/>
            </a:endParaRPr>
          </a:p>
          <a:p>
            <a:r>
              <a:rPr lang="mn-MN" sz="2500" dirty="0" smtClean="0">
                <a:latin typeface="Arial" panose="020B0604020202020204" pitchFamily="34" charset="0"/>
                <a:cs typeface="Arial" panose="020B0604020202020204" pitchFamily="34" charset="0"/>
              </a:rPr>
              <a:t>Бусад </a:t>
            </a:r>
            <a:r>
              <a:rPr lang="mn-MN" sz="2500" dirty="0">
                <a:latin typeface="Arial" panose="020B0604020202020204" pitchFamily="34" charset="0"/>
                <a:cs typeface="Arial" panose="020B0604020202020204" pitchFamily="34" charset="0"/>
              </a:rPr>
              <a:t>мэргэжлийн ёс зүйгээс маш их ялгаатай. Ямагт нээлттэй байдаг. Бүх хүмүүс харж ажиглаж байдаг. Өдөр тутам харилцаанд орж байдаг. Бид шүүгчтэй гаалийн ажилчидтай өдөр болгон уулздаггүй. Хүүхэд нь цэцэрлэг сургууль их сургууль </a:t>
            </a:r>
          </a:p>
          <a:p>
            <a:endParaRPr lang="en-US" dirty="0"/>
          </a:p>
        </p:txBody>
      </p:sp>
    </p:spTree>
    <p:extLst>
      <p:ext uri="{BB962C8B-B14F-4D97-AF65-F5344CB8AC3E}">
        <p14:creationId xmlns:p14="http://schemas.microsoft.com/office/powerpoint/2010/main" val="1395340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85800"/>
            <a:ext cx="8229600" cy="1828800"/>
          </a:xfrm>
        </p:spPr>
        <p:txBody>
          <a:bodyPr/>
          <a:lstStyle/>
          <a:p>
            <a:r>
              <a:rPr lang="mn-MN" dirty="0" smtClean="0">
                <a:solidFill>
                  <a:schemeClr val="tx1"/>
                </a:solidFill>
                <a:latin typeface="Arial" panose="020B0604020202020204" pitchFamily="34" charset="0"/>
                <a:cs typeface="Arial" panose="020B0604020202020204" pitchFamily="34" charset="0"/>
              </a:rPr>
              <a:t>Багшийн ёс зүй </a:t>
            </a:r>
            <a:endParaRPr lang="en-US" dirty="0">
              <a:solidFill>
                <a:schemeClr val="tx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447800" y="1524000"/>
            <a:ext cx="6248400" cy="4495800"/>
          </a:xfrm>
        </p:spPr>
        <p:txBody>
          <a:bodyPr>
            <a:normAutofit/>
          </a:bodyPr>
          <a:lstStyle/>
          <a:p>
            <a:r>
              <a:rPr lang="mn-MN" sz="2800" dirty="0" smtClean="0">
                <a:latin typeface="Arial" panose="020B0604020202020204" pitchFamily="34" charset="0"/>
                <a:cs typeface="Arial" panose="020B0604020202020204" pitchFamily="34" charset="0"/>
              </a:rPr>
              <a:t>Багш үүргээ гүйцэтгэхэд баримтлах зарчим, даган биелүүлэх ёс зүйн хэм хэмжээг тогтоож,  хэм хэмжээ зөрчигдөхөөс урьдчилан сэргийлэх, багш мэргэжлийн нэр хүндийг хамгаалахад энэхүү ёс зүйн дүрмийн зорилго оршино.</a:t>
            </a:r>
          </a:p>
        </p:txBody>
      </p:sp>
    </p:spTree>
    <p:extLst>
      <p:ext uri="{BB962C8B-B14F-4D97-AF65-F5344CB8AC3E}">
        <p14:creationId xmlns:p14="http://schemas.microsoft.com/office/powerpoint/2010/main" val="33307457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484</TotalTime>
  <Words>924</Words>
  <Application>Microsoft Office PowerPoint</Application>
  <PresentationFormat>On-screen Show (4:3)</PresentationFormat>
  <Paragraphs>99</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Garamond</vt:lpstr>
      <vt:lpstr>Symbol</vt:lpstr>
      <vt:lpstr>Times New Roman</vt:lpstr>
      <vt:lpstr>Organic</vt:lpstr>
      <vt:lpstr>Багшийн ёс зүй  </vt:lpstr>
      <vt:lpstr>Багшийн ёс зүйн дүрэм </vt:lpstr>
      <vt:lpstr>Багшийн ёс зүйн дүрэм </vt:lpstr>
      <vt:lpstr>Ёс зүй </vt:lpstr>
      <vt:lpstr>Ёс зүй </vt:lpstr>
      <vt:lpstr>Ёс зүй </vt:lpstr>
      <vt:lpstr>Мэргэжлийн ёс зүй ба багшийн ёсзүй </vt:lpstr>
      <vt:lpstr>Мэргэжлийн ёс зүй ба багшийн ёс зүй </vt:lpstr>
      <vt:lpstr>Багшийн ёс зүй </vt:lpstr>
      <vt:lpstr>PowerPoint Presentation</vt:lpstr>
      <vt:lpstr>Багшийн ёс зүйн шалгуур үзүүлэлтүүд </vt:lpstr>
      <vt:lpstr>Багшийн ёс зүйн зөрчил ба хариуцлага  </vt:lpstr>
      <vt:lpstr>Багшийн ёс зүйн зөрчил ба хариуцлага  </vt:lpstr>
      <vt:lpstr>Багшийн ёс зүйн зөрчил ба хариуцлага  </vt:lpstr>
      <vt:lpstr>Судалгаагаар хүүхдэд таалагддаггүй багшийн сул тал </vt:lpstr>
      <vt:lpstr>Судалгаагаар хүүхдэд таалагддаггүй багшийн сул тал </vt:lpstr>
      <vt:lpstr>Судалгаагаар хүүхдэд таалагддаггүй багшийн сул тал </vt:lpstr>
      <vt:lpstr>Багшийн үлгэр дууриалал ба Имидж</vt:lpstr>
      <vt:lpstr>PowerPoint Presentation</vt:lpstr>
      <vt:lpstr>Багшийн үүрэг  </vt:lpstr>
      <vt:lpstr>Багшийн үүрэг  </vt:lpstr>
      <vt:lpstr>Багш мэргэжилтний ёс зүйн гажуудлын үндсэн шалтгаан нь</vt:lpstr>
      <vt:lpstr>Багш мэргэжилтний ёс зүйн гажуудлын үндсэн шалтгаан нь</vt:lpstr>
      <vt:lpstr>Багш, удирдах ажилтны ёс зүйг өөрчилж дэвшил гаргахад юу хийвэл зохистой вэ?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Багшийн ёсзүй</dc:title>
  <dc:creator>Windows User</dc:creator>
  <cp:lastModifiedBy>Windows User</cp:lastModifiedBy>
  <cp:revision>87</cp:revision>
  <cp:lastPrinted>2018-10-19T01:09:21Z</cp:lastPrinted>
  <dcterms:created xsi:type="dcterms:W3CDTF">2018-10-17T05:10:41Z</dcterms:created>
  <dcterms:modified xsi:type="dcterms:W3CDTF">2019-10-08T07:02:42Z</dcterms:modified>
</cp:coreProperties>
</file>