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9" r:id="rId3"/>
    <p:sldId id="257" r:id="rId4"/>
    <p:sldId id="258" r:id="rId5"/>
    <p:sldId id="274" r:id="rId6"/>
    <p:sldId id="260" r:id="rId7"/>
    <p:sldId id="275" r:id="rId8"/>
    <p:sldId id="261" r:id="rId9"/>
    <p:sldId id="273"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08D598B-9BE7-4976-8511-A9D9CB9E3F96}"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8D598B-9BE7-4976-8511-A9D9CB9E3F96}"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8D598B-9BE7-4976-8511-A9D9CB9E3F96}"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D320ED-D592-44D4-A9E1-02F3E6513938}" type="datetimeFigureOut">
              <a:rPr lang="en-US" smtClean="0"/>
              <a:pPr/>
              <a:t>3/2/2018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8D598B-9BE7-4976-8511-A9D9CB9E3F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EAD320ED-D592-44D4-A9E1-02F3E6513938}" type="datetimeFigureOut">
              <a:rPr lang="en-US" smtClean="0"/>
              <a:pPr/>
              <a:t>3/2/2018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08D598B-9BE7-4976-8511-A9D9CB9E3F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EAD320ED-D592-44D4-A9E1-02F3E6513938}" type="datetimeFigureOut">
              <a:rPr lang="en-US" smtClean="0"/>
              <a:pPr/>
              <a:t>3/2/2018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08D598B-9BE7-4976-8511-A9D9CB9E3F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828800"/>
            <a:ext cx="6096000" cy="2868168"/>
          </a:xfrm>
        </p:spPr>
        <p:txBody>
          <a:bodyPr>
            <a:normAutofit/>
          </a:bodyPr>
          <a:lstStyle/>
          <a:p>
            <a:pPr algn="ctr"/>
            <a:r>
              <a:rPr lang="mn-MN" sz="6600" dirty="0" smtClean="0">
                <a:latin typeface="Arial" pitchFamily="34" charset="0"/>
                <a:cs typeface="Arial" pitchFamily="34" charset="0"/>
              </a:rPr>
              <a:t>Гүйдлийн   хүч</a:t>
            </a:r>
            <a:endParaRPr lang="en-US" sz="6600" dirty="0">
              <a:latin typeface="Arial" pitchFamily="34" charset="0"/>
              <a:cs typeface="Arial" pitchFamily="34" charset="0"/>
            </a:endParaRPr>
          </a:p>
        </p:txBody>
      </p:sp>
      <p:sp>
        <p:nvSpPr>
          <p:cNvPr id="3" name="Subtitle 2"/>
          <p:cNvSpPr>
            <a:spLocks noGrp="1"/>
          </p:cNvSpPr>
          <p:nvPr>
            <p:ph type="subTitle" idx="1"/>
          </p:nvPr>
        </p:nvSpPr>
        <p:spPr>
          <a:xfrm>
            <a:off x="304800" y="457200"/>
            <a:ext cx="7772400" cy="1508760"/>
          </a:xfrm>
        </p:spPr>
        <p:txBody>
          <a:bodyPr>
            <a:normAutofit/>
          </a:bodyPr>
          <a:lstStyle/>
          <a:p>
            <a:r>
              <a:rPr lang="mn-MN" sz="5400" dirty="0" smtClean="0">
                <a:latin typeface="Arial" pitchFamily="34" charset="0"/>
                <a:cs typeface="Arial" pitchFamily="34" charset="0"/>
              </a:rPr>
              <a:t>Физик 8</a:t>
            </a:r>
            <a:endParaRPr lang="en-US" sz="5400" dirty="0">
              <a:latin typeface="Arial" pitchFamily="34" charset="0"/>
              <a:cs typeface="Arial" pitchFamily="34" charset="0"/>
            </a:endParaRPr>
          </a:p>
        </p:txBody>
      </p:sp>
      <p:pic>
        <p:nvPicPr>
          <p:cNvPr id="1026" name="Picture 2" descr="C:\Documents and Settings\home\Desktop\url.png"/>
          <p:cNvPicPr>
            <a:picLocks noChangeAspect="1" noChangeArrowheads="1"/>
          </p:cNvPicPr>
          <p:nvPr/>
        </p:nvPicPr>
        <p:blipFill>
          <a:blip r:embed="rId2"/>
          <a:srcRect/>
          <a:stretch>
            <a:fillRect/>
          </a:stretch>
        </p:blipFill>
        <p:spPr bwMode="auto">
          <a:xfrm>
            <a:off x="228600" y="4086225"/>
            <a:ext cx="2438400" cy="2771775"/>
          </a:xfrm>
          <a:prstGeom prst="rect">
            <a:avLst/>
          </a:prstGeom>
          <a:noFill/>
        </p:spPr>
      </p:pic>
      <p:sp>
        <p:nvSpPr>
          <p:cNvPr id="5" name="TextBox 4"/>
          <p:cNvSpPr txBox="1"/>
          <p:nvPr/>
        </p:nvSpPr>
        <p:spPr>
          <a:xfrm>
            <a:off x="2133600" y="304800"/>
            <a:ext cx="6705600" cy="40011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000" dirty="0" smtClean="0">
                <a:latin typeface="Arial" pitchFamily="34" charset="0"/>
                <a:cs typeface="Arial" pitchFamily="34" charset="0"/>
              </a:rPr>
              <a:t>“</a:t>
            </a:r>
            <a:r>
              <a:rPr lang="mn-MN" sz="2000" dirty="0" smtClean="0">
                <a:latin typeface="Arial" pitchFamily="34" charset="0"/>
                <a:cs typeface="Arial" pitchFamily="34" charset="0"/>
              </a:rPr>
              <a:t>Оюуны Ундраа</a:t>
            </a:r>
            <a:r>
              <a:rPr lang="en-US" sz="2000" dirty="0" smtClean="0">
                <a:latin typeface="Arial" pitchFamily="34" charset="0"/>
                <a:cs typeface="Arial" pitchFamily="34" charset="0"/>
              </a:rPr>
              <a:t>” </a:t>
            </a:r>
            <a:r>
              <a:rPr lang="mn-MN" sz="2000" dirty="0" smtClean="0">
                <a:latin typeface="Arial" pitchFamily="34" charset="0"/>
                <a:cs typeface="Arial" pitchFamily="34" charset="0"/>
              </a:rPr>
              <a:t>цогцолбор сургууль </a:t>
            </a:r>
            <a:endParaRPr lang="en-US" sz="2000" dirty="0">
              <a:latin typeface="Arial" pitchFamily="34" charset="0"/>
              <a:cs typeface="Arial" pitchFamily="34" charset="0"/>
            </a:endParaRPr>
          </a:p>
        </p:txBody>
      </p:sp>
      <p:sp>
        <p:nvSpPr>
          <p:cNvPr id="6" name="TextBox 5"/>
          <p:cNvSpPr txBox="1"/>
          <p:nvPr/>
        </p:nvSpPr>
        <p:spPr>
          <a:xfrm>
            <a:off x="4038600" y="6248400"/>
            <a:ext cx="3429000" cy="369332"/>
          </a:xfrm>
          <a:prstGeom prst="rect">
            <a:avLst/>
          </a:prstGeom>
          <a:noFill/>
        </p:spPr>
        <p:txBody>
          <a:bodyPr wrap="square" rtlCol="0">
            <a:spAutoFit/>
          </a:bodyPr>
          <a:lstStyle/>
          <a:p>
            <a:r>
              <a:rPr lang="mn-MN" dirty="0" smtClean="0">
                <a:latin typeface="Arial" pitchFamily="34" charset="0"/>
                <a:cs typeface="Arial" pitchFamily="34" charset="0"/>
              </a:rPr>
              <a:t>2017он</a:t>
            </a:r>
            <a:endParaRPr lang="en-US"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Documents and Settings\home\My Documents\url.jpg"/>
          <p:cNvPicPr>
            <a:picLocks noChangeAspect="1" noChangeArrowheads="1"/>
          </p:cNvPicPr>
          <p:nvPr/>
        </p:nvPicPr>
        <p:blipFill>
          <a:blip r:embed="rId2"/>
          <a:srcRect/>
          <a:stretch>
            <a:fillRect/>
          </a:stretch>
        </p:blipFill>
        <p:spPr bwMode="auto">
          <a:xfrm>
            <a:off x="914400" y="0"/>
            <a:ext cx="7620000" cy="6823710"/>
          </a:xfrm>
          <a:prstGeom prst="rect">
            <a:avLst/>
          </a:prstGeom>
          <a:noFill/>
        </p:spPr>
      </p:pic>
      <p:sp>
        <p:nvSpPr>
          <p:cNvPr id="5" name="TextBox 4"/>
          <p:cNvSpPr txBox="1"/>
          <p:nvPr/>
        </p:nvSpPr>
        <p:spPr>
          <a:xfrm>
            <a:off x="1219200" y="609600"/>
            <a:ext cx="4191000" cy="1077218"/>
          </a:xfrm>
          <a:prstGeom prst="rect">
            <a:avLst/>
          </a:prstGeom>
          <a:solidFill>
            <a:schemeClr val="bg1"/>
          </a:solidFill>
        </p:spPr>
        <p:txBody>
          <a:bodyPr wrap="square" rtlCol="0">
            <a:spAutoFit/>
          </a:bodyPr>
          <a:lstStyle/>
          <a:p>
            <a:r>
              <a:rPr lang="mn-MN" sz="3200" dirty="0" smtClean="0">
                <a:latin typeface="Arial" pitchFamily="34" charset="0"/>
                <a:cs typeface="Arial" pitchFamily="34" charset="0"/>
              </a:rPr>
              <a:t>Анхаарал  тавьсанд баярлалаа</a:t>
            </a:r>
            <a:endParaRPr lang="en-US" sz="32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Documents and Settings\home\Desktop\imgres.jpg"/>
          <p:cNvPicPr>
            <a:picLocks noChangeAspect="1" noChangeArrowheads="1"/>
          </p:cNvPicPr>
          <p:nvPr/>
        </p:nvPicPr>
        <p:blipFill>
          <a:blip r:embed="rId2"/>
          <a:srcRect/>
          <a:stretch>
            <a:fillRect/>
          </a:stretch>
        </p:blipFill>
        <p:spPr bwMode="auto">
          <a:xfrm>
            <a:off x="3052763" y="2871788"/>
            <a:ext cx="3038475" cy="1114425"/>
          </a:xfrm>
          <a:prstGeom prst="rect">
            <a:avLst/>
          </a:prstGeom>
          <a:noFill/>
        </p:spPr>
      </p:pic>
      <p:pic>
        <p:nvPicPr>
          <p:cNvPr id="1027" name="Picture 3" descr="C:\Documents and Settings\home\Desktop\slide-4-728.jpg"/>
          <p:cNvPicPr>
            <a:picLocks noChangeAspect="1" noChangeArrowheads="1"/>
          </p:cNvPicPr>
          <p:nvPr/>
        </p:nvPicPr>
        <p:blipFill>
          <a:blip r:embed="rId3"/>
          <a:srcRect/>
          <a:stretch>
            <a:fillRect/>
          </a:stretch>
        </p:blipFill>
        <p:spPr bwMode="auto">
          <a:xfrm>
            <a:off x="1104900" y="1262063"/>
            <a:ext cx="6934200" cy="4333875"/>
          </a:xfrm>
          <a:prstGeom prst="rect">
            <a:avLst/>
          </a:prstGeom>
          <a:noFill/>
        </p:spPr>
      </p:pic>
      <p:pic>
        <p:nvPicPr>
          <p:cNvPr id="1028" name="Picture 4" descr="C:\Documents and Settings\home\Desktop\slide-6-728.jpg"/>
          <p:cNvPicPr>
            <a:picLocks noChangeAspect="1" noChangeArrowheads="1"/>
          </p:cNvPicPr>
          <p:nvPr/>
        </p:nvPicPr>
        <p:blipFill>
          <a:blip r:embed="rId4"/>
          <a:srcRect/>
          <a:stretch>
            <a:fillRect/>
          </a:stretch>
        </p:blipFill>
        <p:spPr bwMode="auto">
          <a:xfrm>
            <a:off x="1104900" y="828675"/>
            <a:ext cx="6934200" cy="5200650"/>
          </a:xfrm>
          <a:prstGeom prst="rect">
            <a:avLst/>
          </a:prstGeom>
          <a:noFill/>
        </p:spPr>
      </p:pic>
      <p:pic>
        <p:nvPicPr>
          <p:cNvPr id="1029" name="Picture 5" descr="C:\Documents and Settings\home\Desktop\slide-7-728.jpg"/>
          <p:cNvPicPr>
            <a:picLocks noChangeAspect="1" noChangeArrowheads="1"/>
          </p:cNvPicPr>
          <p:nvPr/>
        </p:nvPicPr>
        <p:blipFill>
          <a:blip r:embed="rId5"/>
          <a:srcRect/>
          <a:stretch>
            <a:fillRect/>
          </a:stretch>
        </p:blipFill>
        <p:spPr bwMode="auto">
          <a:xfrm>
            <a:off x="1104900" y="828675"/>
            <a:ext cx="6934200" cy="5200650"/>
          </a:xfrm>
          <a:prstGeom prst="rect">
            <a:avLst/>
          </a:prstGeom>
          <a:noFill/>
        </p:spPr>
      </p:pic>
      <p:pic>
        <p:nvPicPr>
          <p:cNvPr id="1030" name="Picture 6" descr="C:\Documents and Settings\home\Desktop\slide-8-728.jpg"/>
          <p:cNvPicPr>
            <a:picLocks noChangeAspect="1" noChangeArrowheads="1"/>
          </p:cNvPicPr>
          <p:nvPr/>
        </p:nvPicPr>
        <p:blipFill>
          <a:blip r:embed="rId6"/>
          <a:srcRect/>
          <a:stretch>
            <a:fillRect/>
          </a:stretch>
        </p:blipFill>
        <p:spPr bwMode="auto">
          <a:xfrm>
            <a:off x="0" y="0"/>
            <a:ext cx="9144000" cy="6858000"/>
          </a:xfrm>
          <a:prstGeom prst="rect">
            <a:avLst/>
          </a:prstGeom>
          <a:noFill/>
        </p:spPr>
      </p:pic>
      <p:pic>
        <p:nvPicPr>
          <p:cNvPr id="12" name="Picture 2" descr="C:\Documents and Settings\home\Desktop\url.png"/>
          <p:cNvPicPr>
            <a:picLocks noChangeAspect="1" noChangeArrowheads="1"/>
          </p:cNvPicPr>
          <p:nvPr/>
        </p:nvPicPr>
        <p:blipFill>
          <a:blip r:embed="rId7"/>
          <a:srcRect/>
          <a:stretch>
            <a:fillRect/>
          </a:stretch>
        </p:blipFill>
        <p:spPr bwMode="auto">
          <a:xfrm>
            <a:off x="7696200" y="5257800"/>
            <a:ext cx="1273666" cy="1447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914400"/>
          </a:xfrm>
        </p:spPr>
        <p:txBody>
          <a:bodyPr/>
          <a:lstStyle/>
          <a:p>
            <a:r>
              <a:rPr lang="mn-MN" b="1" dirty="0" smtClean="0">
                <a:latin typeface="Arial" pitchFamily="34" charset="0"/>
                <a:cs typeface="Arial" pitchFamily="34" charset="0"/>
              </a:rPr>
              <a:t>Цахилгаан гүйдэл гэж юу вэ?</a:t>
            </a:r>
            <a:br>
              <a:rPr lang="mn-MN" b="1" dirty="0" smtClean="0">
                <a:latin typeface="Arial" pitchFamily="34" charset="0"/>
                <a:cs typeface="Arial" pitchFamily="34" charset="0"/>
              </a:rPr>
            </a:br>
            <a:r>
              <a:rPr lang="mn-MN" b="1" dirty="0" smtClean="0">
                <a:latin typeface="Arial" pitchFamily="34" charset="0"/>
                <a:cs typeface="Arial" pitchFamily="34" charset="0"/>
              </a:rPr>
              <a:t/>
            </a:r>
            <a:br>
              <a:rPr lang="mn-MN" b="1" dirty="0" smtClean="0">
                <a:latin typeface="Arial" pitchFamily="34" charset="0"/>
                <a:cs typeface="Arial" pitchFamily="34" charset="0"/>
              </a:rPr>
            </a:br>
            <a:r>
              <a:rPr lang="mn-MN" b="1" dirty="0" smtClean="0">
                <a:latin typeface="Arial" pitchFamily="34" charset="0"/>
                <a:cs typeface="Arial" pitchFamily="34" charset="0"/>
              </a:rPr>
              <a:t>Цахилгаан гүйдэл</a:t>
            </a:r>
            <a:r>
              <a:rPr lang="mn-MN" dirty="0" smtClean="0">
                <a:latin typeface="Arial" pitchFamily="34" charset="0"/>
                <a:cs typeface="Arial" pitchFamily="34" charset="0"/>
              </a:rPr>
              <a:t> нь </a:t>
            </a:r>
            <a:r>
              <a:rPr lang="mn-MN" b="1" dirty="0" smtClean="0">
                <a:solidFill>
                  <a:schemeClr val="accent2">
                    <a:lumMod val="75000"/>
                  </a:schemeClr>
                </a:solidFill>
                <a:latin typeface="Arial" pitchFamily="34" charset="0"/>
                <a:cs typeface="Arial" pitchFamily="34" charset="0"/>
              </a:rPr>
              <a:t>цахилгаан цэнэгийн</a:t>
            </a:r>
            <a:r>
              <a:rPr lang="mn-MN" dirty="0" smtClean="0">
                <a:solidFill>
                  <a:schemeClr val="tx1"/>
                </a:solidFill>
                <a:latin typeface="Arial" pitchFamily="34" charset="0"/>
                <a:cs typeface="Arial" pitchFamily="34" charset="0"/>
              </a:rPr>
              <a:t> </a:t>
            </a:r>
            <a:r>
              <a:rPr lang="mn-MN" dirty="0" smtClean="0">
                <a:latin typeface="Arial" pitchFamily="34" charset="0"/>
                <a:cs typeface="Arial" pitchFamily="34" charset="0"/>
              </a:rPr>
              <a:t>урсгал (хөдөлгөөн) юм. Гүйдлийн систем дэхь нэгж нь </a:t>
            </a:r>
            <a:r>
              <a:rPr lang="mn-MN" b="1" dirty="0" smtClean="0">
                <a:latin typeface="Arial" pitchFamily="34" charset="0"/>
                <a:cs typeface="Arial" pitchFamily="34" charset="0"/>
              </a:rPr>
              <a:t>Ампер</a:t>
            </a:r>
            <a:r>
              <a:rPr lang="mn-MN" dirty="0" smtClean="0">
                <a:latin typeface="Arial" pitchFamily="34" charset="0"/>
                <a:cs typeface="Arial" pitchFamily="34" charset="0"/>
              </a:rPr>
              <a:t> бөгөөд нэг ампер нь нэг секундэд урсан өнгөрөх нэг </a:t>
            </a:r>
            <a:r>
              <a:rPr lang="mn-MN" b="1" dirty="0" smtClean="0">
                <a:latin typeface="Arial" pitchFamily="34" charset="0"/>
                <a:cs typeface="Arial" pitchFamily="34" charset="0"/>
              </a:rPr>
              <a:t>кулон цэнэг</a:t>
            </a:r>
            <a:r>
              <a:rPr lang="mn-MN" dirty="0" smtClean="0">
                <a:latin typeface="Arial" pitchFamily="34" charset="0"/>
                <a:cs typeface="Arial" pitchFamily="34" charset="0"/>
              </a:rPr>
              <a:t>ийн</a:t>
            </a:r>
            <a:r>
              <a:rPr lang="en-US" dirty="0" smtClean="0">
                <a:latin typeface="Arial" pitchFamily="34" charset="0"/>
                <a:cs typeface="Arial" pitchFamily="34" charset="0"/>
              </a:rPr>
              <a:t> </a:t>
            </a:r>
            <a:r>
              <a:rPr lang="mn-MN" dirty="0" smtClean="0">
                <a:latin typeface="Arial" pitchFamily="34" charset="0"/>
                <a:cs typeface="Arial" pitchFamily="34" charset="0"/>
              </a:rPr>
              <a:t>хэмжээгээр илэрхийлэгдэнэ.</a:t>
            </a:r>
            <a:endParaRPr lang="en-US" dirty="0">
              <a:latin typeface="Arial" pitchFamily="34" charset="0"/>
              <a:cs typeface="Arial" pitchFamily="34" charset="0"/>
            </a:endParaRPr>
          </a:p>
        </p:txBody>
      </p:sp>
      <p:pic>
        <p:nvPicPr>
          <p:cNvPr id="4" name="Picture 2" descr="C:\Documents and Settings\home\Desktop\url.png"/>
          <p:cNvPicPr>
            <a:picLocks noGrp="1" noChangeAspect="1" noChangeArrowheads="1"/>
          </p:cNvPicPr>
          <p:nvPr>
            <p:ph idx="1"/>
          </p:nvPr>
        </p:nvPicPr>
        <p:blipFill>
          <a:blip r:embed="rId2"/>
          <a:srcRect/>
          <a:stretch>
            <a:fillRect/>
          </a:stretch>
        </p:blipFill>
        <p:spPr bwMode="auto">
          <a:xfrm>
            <a:off x="7620000" y="5410200"/>
            <a:ext cx="1273666" cy="1447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305800" cy="6781800"/>
          </a:xfrm>
        </p:spPr>
        <p:txBody>
          <a:bodyPr>
            <a:noAutofit/>
          </a:bodyPr>
          <a:lstStyle/>
          <a:p>
            <a:r>
              <a:rPr lang="mn-MN" sz="2800" b="1" dirty="0" smtClean="0">
                <a:latin typeface="Arial" pitchFamily="34" charset="0"/>
                <a:cs typeface="Arial" pitchFamily="34" charset="0"/>
              </a:rPr>
              <a:t>Гүйдэлийн хүч </a:t>
            </a:r>
            <a:r>
              <a:rPr lang="mn-MN" sz="2800" dirty="0" smtClean="0">
                <a:latin typeface="Arial" pitchFamily="34" charset="0"/>
                <a:cs typeface="Arial" pitchFamily="34" charset="0"/>
              </a:rPr>
              <a:t>гэдэг скаляр хэмжигдэхүүнээр тодорхойлдог. Нэгж хугцаанд дамжуулагчийн хөндлөн зүсмэгээр өнгөрөх цахилгаан цэнэгтэй тоогоор тэнцүү физик хэмжигдэхүүнийг гүйдэлийн хүч гэнэ. Хэмжээ ба чиглэл нь хугцаанаас хамааран үл өөрчлөгдөх </a:t>
            </a:r>
            <a:r>
              <a:rPr lang="mn-MN" sz="2800" b="1" dirty="0" smtClean="0">
                <a:latin typeface="Arial" pitchFamily="34" charset="0"/>
                <a:cs typeface="Arial" pitchFamily="34" charset="0"/>
              </a:rPr>
              <a:t>гүйдэлийг тогтмол гүйдэл</a:t>
            </a:r>
            <a:r>
              <a:rPr lang="mn-MN" sz="2800" dirty="0" smtClean="0">
                <a:latin typeface="Arial" pitchFamily="34" charset="0"/>
                <a:cs typeface="Arial" pitchFamily="34" charset="0"/>
              </a:rPr>
              <a:t> гэнэ.</a:t>
            </a:r>
          </a:p>
          <a:p>
            <a:r>
              <a:rPr lang="mn-MN" sz="2800" dirty="0" smtClean="0">
                <a:latin typeface="Arial" pitchFamily="34" charset="0"/>
                <a:cs typeface="Arial" pitchFamily="34" charset="0"/>
              </a:rPr>
              <a:t>Гүйдэл тогтмол байхын тулд дамжуулагчийн аль ч хэсэгт цэнэг нэмэгдэн хуримтлагдахч үгүй, хорогдон татрахч үгүй байна. Иймд тогтмол гүйдлийн хэлхээ битүү байх ёстой. Тогтмол гүйдлийн хүч нь дамжуулагчийн бүх зүсмэгт адилхан байна.</a:t>
            </a:r>
          </a:p>
        </p:txBody>
      </p:sp>
      <p:pic>
        <p:nvPicPr>
          <p:cNvPr id="4" name="Picture 2" descr="C:\Documents and Settings\home\Desktop\url.png"/>
          <p:cNvPicPr>
            <a:picLocks noChangeAspect="1" noChangeArrowheads="1"/>
          </p:cNvPicPr>
          <p:nvPr/>
        </p:nvPicPr>
        <p:blipFill>
          <a:blip r:embed="rId2"/>
          <a:srcRect/>
          <a:stretch>
            <a:fillRect/>
          </a:stretch>
        </p:blipFill>
        <p:spPr bwMode="auto">
          <a:xfrm>
            <a:off x="7696200" y="5257800"/>
            <a:ext cx="1273666" cy="1447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home\Desktop\slide-9-728.jpg"/>
          <p:cNvPicPr>
            <a:picLocks noGrp="1" noChangeAspect="1" noChangeArrowheads="1"/>
          </p:cNvPicPr>
          <p:nvPr>
            <p:ph idx="1"/>
          </p:nvPr>
        </p:nvPicPr>
        <p:blipFill>
          <a:blip r:embed="rId2"/>
          <a:srcRect l="27273" t="14545" r="616" b="11495"/>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458200" cy="914400"/>
          </a:xfrm>
        </p:spPr>
        <p:txBody>
          <a:bodyPr/>
          <a:lstStyle/>
          <a:p>
            <a:pPr lvl="8" algn="l">
              <a:buFont typeface="Arial" pitchFamily="34" charset="0"/>
              <a:buChar char="•"/>
            </a:pPr>
            <a:r>
              <a:rPr lang="mn-MN" sz="2800" dirty="0" smtClean="0">
                <a:solidFill>
                  <a:schemeClr val="tx2">
                    <a:lumMod val="20000"/>
                    <a:lumOff val="80000"/>
                  </a:schemeClr>
                </a:solidFill>
                <a:latin typeface="Arial" pitchFamily="34" charset="0"/>
                <a:cs typeface="Arial" pitchFamily="34" charset="0"/>
              </a:rPr>
              <a:t> </a:t>
            </a:r>
            <a:r>
              <a:rPr lang="en-US" sz="2800" dirty="0" smtClean="0">
                <a:solidFill>
                  <a:schemeClr val="tx2">
                    <a:lumMod val="20000"/>
                    <a:lumOff val="80000"/>
                  </a:schemeClr>
                </a:solidFill>
                <a:latin typeface="Arial" pitchFamily="34" charset="0"/>
                <a:cs typeface="Arial" pitchFamily="34" charset="0"/>
              </a:rPr>
              <a:t>     </a:t>
            </a:r>
            <a:r>
              <a:rPr lang="en-US" sz="2800" dirty="0" smtClean="0">
                <a:solidFill>
                  <a:schemeClr val="tx2">
                    <a:lumMod val="75000"/>
                  </a:schemeClr>
                </a:solidFill>
                <a:latin typeface="Arial" pitchFamily="34" charset="0"/>
                <a:cs typeface="Arial" pitchFamily="34" charset="0"/>
              </a:rPr>
              <a:t>I=q/t </a:t>
            </a:r>
            <a:r>
              <a:rPr lang="en-US" sz="2800" dirty="0" smtClean="0">
                <a:solidFill>
                  <a:schemeClr val="tx2">
                    <a:lumMod val="20000"/>
                    <a:lumOff val="80000"/>
                  </a:schemeClr>
                </a:solidFill>
                <a:latin typeface="Arial" pitchFamily="34" charset="0"/>
                <a:cs typeface="Arial" pitchFamily="34" charset="0"/>
              </a:rPr>
              <a:t>  </a:t>
            </a:r>
            <a:r>
              <a:rPr lang="mn-MN" sz="2800" dirty="0" smtClean="0">
                <a:latin typeface="Arial" pitchFamily="34" charset="0"/>
                <a:cs typeface="Arial" pitchFamily="34" charset="0"/>
              </a:rPr>
              <a:t>томъёноос үзвэл 1 ампер бол 1 секундэд дамжуулагчийн зүсмэгээр 1 кулон цэнэг өнгөрөх гүйдэлийн гүчтэй тэнцэнэ.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n-MN" sz="2800" b="1" dirty="0" smtClean="0">
                <a:latin typeface="Arial" pitchFamily="34" charset="0"/>
                <a:cs typeface="Arial" pitchFamily="34" charset="0"/>
              </a:rPr>
              <a:t>Жишээ нь: </a:t>
            </a:r>
            <a:r>
              <a:rPr lang="mn-MN" sz="2800" dirty="0" smtClean="0">
                <a:latin typeface="Arial" pitchFamily="34" charset="0"/>
                <a:cs typeface="Arial" pitchFamily="34" charset="0"/>
              </a:rPr>
              <a:t>Индүү – 4,5А – 1сек тутамд индүүдий дамжуулагчаар 4,5 кулон цэнэг урсана.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mn-MN" sz="2800" dirty="0" smtClean="0">
                <a:latin typeface="Arial" pitchFamily="34" charset="0"/>
                <a:cs typeface="Arial" pitchFamily="34" charset="0"/>
              </a:rPr>
              <a:t>Гүйдэлийн хүчийг хэмжих багаж нь амперметр хэлхээнд цуваа холбоно.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     </a:t>
            </a:r>
            <a:br>
              <a:rPr lang="en-US" sz="2400" dirty="0" smtClean="0">
                <a:latin typeface="Arial" pitchFamily="34" charset="0"/>
                <a:cs typeface="Arial" pitchFamily="34" charset="0"/>
              </a:rPr>
            </a:br>
            <a:r>
              <a:rPr lang="mn-MN" sz="2800" dirty="0" smtClean="0">
                <a:latin typeface="Arial" pitchFamily="34" charset="0"/>
                <a:cs typeface="Arial" pitchFamily="34" charset="0"/>
              </a:rPr>
              <a:t>Амперметрээс 1000 дахин багыг </a:t>
            </a:r>
            <a:r>
              <a:rPr lang="en-US" sz="2800" dirty="0" smtClean="0">
                <a:latin typeface="Arial" pitchFamily="34" charset="0"/>
                <a:cs typeface="Arial" pitchFamily="34" charset="0"/>
              </a:rPr>
              <a:t> </a:t>
            </a:r>
            <a:r>
              <a:rPr lang="en-US" sz="2800" dirty="0">
                <a:latin typeface="Arial" pitchFamily="34" charset="0"/>
                <a:cs typeface="Arial" pitchFamily="34" charset="0"/>
              </a:rPr>
              <a:t>(</a:t>
            </a:r>
            <a:r>
              <a:rPr lang="mn-MN" sz="2800" dirty="0" smtClean="0">
                <a:latin typeface="Arial" pitchFamily="34" charset="0"/>
                <a:cs typeface="Arial" pitchFamily="34" charset="0"/>
              </a:rPr>
              <a:t>А</a:t>
            </a:r>
            <a:r>
              <a:rPr lang="en-US" sz="2800" dirty="0" smtClean="0">
                <a:latin typeface="Arial" pitchFamily="34" charset="0"/>
                <a:cs typeface="Arial" pitchFamily="34" charset="0"/>
              </a:rPr>
              <a:t>)</a:t>
            </a:r>
            <a:r>
              <a:rPr lang="mn-MN" sz="2800" dirty="0" smtClean="0">
                <a:latin typeface="Arial" pitchFamily="34" charset="0"/>
                <a:cs typeface="Arial" pitchFamily="34" charset="0"/>
              </a:rPr>
              <a:t> 10000 дахин багыг багажаар хэмжинэ. Дамжуулагч доторх цахилгаан ороны нөлөөгөөр түүнд үүсэх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mn-MN" sz="2800" dirty="0" smtClean="0">
                <a:latin typeface="Arial" pitchFamily="34" charset="0"/>
                <a:cs typeface="Arial" pitchFamily="34" charset="0"/>
              </a:rPr>
              <a:t>гүйдлийг дамжуулах </a:t>
            </a:r>
            <a:r>
              <a:rPr lang="mn-MN" sz="2800" b="1" dirty="0" smtClean="0">
                <a:latin typeface="Arial" pitchFamily="34" charset="0"/>
                <a:cs typeface="Arial" pitchFamily="34" charset="0"/>
              </a:rPr>
              <a:t>чадварын гүйдэл </a:t>
            </a:r>
            <a:r>
              <a:rPr lang="mn-MN" sz="2800" dirty="0" smtClean="0">
                <a:latin typeface="Arial" pitchFamily="34" charset="0"/>
                <a:cs typeface="Arial" pitchFamily="34" charset="0"/>
              </a:rPr>
              <a:t>гэнэ.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endParaRPr lang="en-US" sz="2400" dirty="0">
              <a:latin typeface="Arial" pitchFamily="34" charset="0"/>
              <a:cs typeface="Arial" pitchFamily="34" charset="0"/>
            </a:endParaRPr>
          </a:p>
        </p:txBody>
      </p:sp>
      <p:pic>
        <p:nvPicPr>
          <p:cNvPr id="4" name="Picture 2" descr="C:\Documents and Settings\home\Desktop\url.png"/>
          <p:cNvPicPr>
            <a:picLocks noChangeAspect="1" noChangeArrowheads="1"/>
          </p:cNvPicPr>
          <p:nvPr/>
        </p:nvPicPr>
        <p:blipFill>
          <a:blip r:embed="rId2"/>
          <a:srcRect/>
          <a:stretch>
            <a:fillRect/>
          </a:stretch>
        </p:blipFill>
        <p:spPr bwMode="auto">
          <a:xfrm>
            <a:off x="7870334" y="5410200"/>
            <a:ext cx="1273666" cy="1447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81000" y="381000"/>
            <a:ext cx="8458200" cy="3108543"/>
          </a:xfrm>
          <a:prstGeom prst="rect">
            <a:avLst/>
          </a:prstGeom>
        </p:spPr>
        <p:txBody>
          <a:bodyPr wrap="square">
            <a:spAutoFit/>
          </a:bodyPr>
          <a:lstStyle/>
          <a:p>
            <a:endParaRPr lang="en-US" sz="2800" dirty="0" smtClean="0">
              <a:solidFill>
                <a:schemeClr val="accent1">
                  <a:lumMod val="75000"/>
                </a:schemeClr>
              </a:solidFill>
              <a:latin typeface="Arial" pitchFamily="34" charset="0"/>
              <a:cs typeface="Arial" pitchFamily="34" charset="0"/>
            </a:endParaRPr>
          </a:p>
          <a:p>
            <a:r>
              <a:rPr lang="mn-MN" sz="2800" dirty="0" smtClean="0">
                <a:solidFill>
                  <a:schemeClr val="accent1">
                    <a:lumMod val="75000"/>
                  </a:schemeClr>
                </a:solidFill>
                <a:latin typeface="Arial" pitchFamily="34" charset="0"/>
                <a:cs typeface="Arial" pitchFamily="34" charset="0"/>
              </a:rPr>
              <a:t>Бодис буюу вакуум дахь чөлөөт цэнэгт бөөмс гүйдэл зөөгчүүдийн эмх цэгцтэй хөдөлгөөнийг </a:t>
            </a:r>
            <a:r>
              <a:rPr lang="mn-MN" sz="2800" b="1" dirty="0" smtClean="0">
                <a:solidFill>
                  <a:schemeClr val="accent1">
                    <a:lumMod val="75000"/>
                  </a:schemeClr>
                </a:solidFill>
                <a:latin typeface="Arial" pitchFamily="34" charset="0"/>
                <a:cs typeface="Arial" pitchFamily="34" charset="0"/>
              </a:rPr>
              <a:t>дамжуулалтын гүйдэл </a:t>
            </a:r>
            <a:r>
              <a:rPr lang="mn-MN" sz="2800" dirty="0" smtClean="0">
                <a:solidFill>
                  <a:schemeClr val="accent1">
                    <a:lumMod val="75000"/>
                  </a:schemeClr>
                </a:solidFill>
                <a:latin typeface="Arial" pitchFamily="34" charset="0"/>
                <a:cs typeface="Arial" pitchFamily="34" charset="0"/>
              </a:rPr>
              <a:t>гэнэ. </a:t>
            </a:r>
            <a:endParaRPr lang="en-US" sz="2800" dirty="0" smtClean="0">
              <a:solidFill>
                <a:schemeClr val="accent1">
                  <a:lumMod val="75000"/>
                </a:schemeClr>
              </a:solidFill>
              <a:latin typeface="Arial" pitchFamily="34" charset="0"/>
              <a:cs typeface="Arial" pitchFamily="34" charset="0"/>
            </a:endParaRPr>
          </a:p>
          <a:p>
            <a:r>
              <a:rPr lang="mn-MN" sz="2800" b="1" dirty="0" smtClean="0">
                <a:solidFill>
                  <a:schemeClr val="accent1">
                    <a:lumMod val="75000"/>
                  </a:schemeClr>
                </a:solidFill>
                <a:latin typeface="Arial" pitchFamily="34" charset="0"/>
                <a:cs typeface="Arial" pitchFamily="34" charset="0"/>
              </a:rPr>
              <a:t>Жишээ нь: </a:t>
            </a:r>
            <a:r>
              <a:rPr lang="mn-MN" sz="2800" dirty="0" smtClean="0">
                <a:solidFill>
                  <a:schemeClr val="accent1">
                    <a:lumMod val="75000"/>
                  </a:schemeClr>
                </a:solidFill>
                <a:latin typeface="Arial" pitchFamily="34" charset="0"/>
                <a:cs typeface="Arial" pitchFamily="34" charset="0"/>
              </a:rPr>
              <a:t>металл, электролит, ионжсон хий, плазм, хагаё дамжиулагч дахь цахилгаан гүйдэл, вакуум доторх </a:t>
            </a:r>
            <a:r>
              <a:rPr lang="mn-MN" sz="2800" b="1" dirty="0" smtClean="0">
                <a:solidFill>
                  <a:schemeClr val="accent1">
                    <a:lumMod val="75000"/>
                  </a:schemeClr>
                </a:solidFill>
                <a:latin typeface="Arial" pitchFamily="34" charset="0"/>
                <a:cs typeface="Arial" pitchFamily="34" charset="0"/>
              </a:rPr>
              <a:t>электрон </a:t>
            </a:r>
            <a:r>
              <a:rPr lang="mn-MN" sz="2800" dirty="0" smtClean="0">
                <a:solidFill>
                  <a:schemeClr val="accent1">
                    <a:lumMod val="75000"/>
                  </a:schemeClr>
                </a:solidFill>
                <a:latin typeface="Arial" pitchFamily="34" charset="0"/>
                <a:cs typeface="Arial" pitchFamily="34" charset="0"/>
              </a:rPr>
              <a:t>буюу </a:t>
            </a:r>
            <a:r>
              <a:rPr lang="mn-MN" sz="2800" b="1" dirty="0" smtClean="0">
                <a:solidFill>
                  <a:schemeClr val="accent1">
                    <a:lumMod val="75000"/>
                  </a:schemeClr>
                </a:solidFill>
                <a:latin typeface="Arial" pitchFamily="34" charset="0"/>
                <a:cs typeface="Arial" pitchFamily="34" charset="0"/>
              </a:rPr>
              <a:t>ионы урсгал </a:t>
            </a:r>
            <a:r>
              <a:rPr lang="mn-MN" sz="2800" dirty="0" smtClean="0">
                <a:solidFill>
                  <a:schemeClr val="accent1">
                    <a:lumMod val="75000"/>
                  </a:schemeClr>
                </a:solidFill>
                <a:latin typeface="Arial" pitchFamily="34" charset="0"/>
                <a:cs typeface="Arial" pitchFamily="34" charset="0"/>
              </a:rPr>
              <a:t>юм</a:t>
            </a:r>
            <a:r>
              <a:rPr lang="mn-MN" sz="2800" dirty="0" smtClean="0">
                <a:latin typeface="Arial" pitchFamily="34" charset="0"/>
                <a:cs typeface="Arial" pitchFamily="34" charset="0"/>
              </a:rPr>
              <a:t>. </a:t>
            </a:r>
            <a:endParaRPr lang="en-US" sz="2800" dirty="0"/>
          </a:p>
        </p:txBody>
      </p:sp>
      <p:pic>
        <p:nvPicPr>
          <p:cNvPr id="1026" name="Picture 2" descr="C:\Documents and Settings\home\Desktop\url.jpg"/>
          <p:cNvPicPr>
            <a:picLocks noChangeAspect="1" noChangeArrowheads="1"/>
          </p:cNvPicPr>
          <p:nvPr/>
        </p:nvPicPr>
        <p:blipFill>
          <a:blip r:embed="rId2"/>
          <a:srcRect/>
          <a:stretch>
            <a:fillRect/>
          </a:stretch>
        </p:blipFill>
        <p:spPr bwMode="auto">
          <a:xfrm>
            <a:off x="1524000" y="3733800"/>
            <a:ext cx="5867400" cy="236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7772400" cy="914400"/>
          </a:xfrm>
        </p:spPr>
        <p:txBody>
          <a:bodyPr/>
          <a:lstStyle/>
          <a:p>
            <a:r>
              <a:rPr lang="mn-MN" sz="2800" dirty="0" smtClean="0">
                <a:latin typeface="Arial" pitchFamily="34" charset="0"/>
                <a:cs typeface="Arial" pitchFamily="34" charset="0"/>
              </a:rPr>
              <a:t>Хэмжилтийн үр дүнгээс харахад хүчдэлийг 2 дахин ихсэхэд гүйдлийн хүч 2 дахин ихсэж байна. Ийм хамаарлыг шууд пропорционал хамаарал гэдэг. </a:t>
            </a:r>
            <a:br>
              <a:rPr lang="mn-MN" sz="2800" dirty="0" smtClean="0">
                <a:latin typeface="Arial" pitchFamily="34" charset="0"/>
                <a:cs typeface="Arial" pitchFamily="34" charset="0"/>
              </a:rPr>
            </a:br>
            <a:r>
              <a:rPr lang="mn-MN" sz="2800" dirty="0" smtClean="0">
                <a:latin typeface="Arial" pitchFamily="34" charset="0"/>
                <a:cs typeface="Arial" pitchFamily="34" charset="0"/>
              </a:rPr>
              <a:t>Туршилтын дүнг нэгтгэн бичвэл резисторээр гүйх гүйдлийн хүч нь резитор дээр унах хүчдэлээс шууд пропорционал хамаарч байна. </a:t>
            </a:r>
            <a:br>
              <a:rPr lang="mn-MN" sz="2800" dirty="0" smtClean="0">
                <a:latin typeface="Arial" pitchFamily="34" charset="0"/>
                <a:cs typeface="Arial" pitchFamily="34" charset="0"/>
              </a:rPr>
            </a:br>
            <a:r>
              <a:rPr lang="en-US" sz="2800" dirty="0" smtClean="0">
                <a:latin typeface="Arial" pitchFamily="34" charset="0"/>
                <a:cs typeface="Arial" pitchFamily="34" charset="0"/>
              </a:rPr>
              <a:t>I</a:t>
            </a:r>
            <a:r>
              <a:rPr lang="mn-MN" sz="2800" dirty="0" smtClean="0">
                <a:latin typeface="Arial" pitchFamily="34" charset="0"/>
                <a:cs typeface="Arial" pitchFamily="34" charset="0"/>
              </a:rPr>
              <a:t>~</a:t>
            </a:r>
            <a:r>
              <a:rPr lang="en-US" sz="2800" dirty="0" smtClean="0">
                <a:latin typeface="Arial" pitchFamily="34" charset="0"/>
                <a:cs typeface="Arial" pitchFamily="34" charset="0"/>
              </a:rPr>
              <a:t>U </a:t>
            </a:r>
            <a:r>
              <a:rPr lang="mn-MN" sz="2800" dirty="0" smtClean="0">
                <a:latin typeface="Arial" pitchFamily="34" charset="0"/>
                <a:cs typeface="Arial" pitchFamily="34" charset="0"/>
              </a:rPr>
              <a:t> үүнээс </a:t>
            </a:r>
            <a:r>
              <a:rPr lang="en-US" sz="2800" dirty="0" smtClean="0">
                <a:latin typeface="Arial" pitchFamily="34" charset="0"/>
                <a:cs typeface="Arial" pitchFamily="34" charset="0"/>
              </a:rPr>
              <a:t>U/I=const </a:t>
            </a:r>
            <a:r>
              <a:rPr lang="mn-MN" sz="2800" dirty="0" smtClean="0">
                <a:latin typeface="Arial" pitchFamily="34" charset="0"/>
                <a:cs typeface="Arial" pitchFamily="34" charset="0"/>
              </a:rPr>
              <a:t>тогтмол болохыг харуулна. </a:t>
            </a:r>
            <a:br>
              <a:rPr lang="mn-MN" sz="2800" dirty="0" smtClean="0">
                <a:latin typeface="Arial" pitchFamily="34" charset="0"/>
                <a:cs typeface="Arial" pitchFamily="34" charset="0"/>
              </a:rPr>
            </a:br>
            <a:r>
              <a:rPr lang="mn-MN" sz="2800" dirty="0" smtClean="0">
                <a:latin typeface="Arial" pitchFamily="34" charset="0"/>
                <a:cs typeface="Arial" pitchFamily="34" charset="0"/>
              </a:rPr>
              <a:t>Энэ харьцаа нь резисторын эсэргүүцэлтэй тэнцүү байна. </a:t>
            </a:r>
            <a:r>
              <a:rPr lang="en-US" sz="2800" dirty="0" smtClean="0">
                <a:latin typeface="Arial" pitchFamily="34" charset="0"/>
                <a:cs typeface="Arial" pitchFamily="34" charset="0"/>
              </a:rPr>
              <a:t>U/I=R</a:t>
            </a:r>
            <a:br>
              <a:rPr lang="en-US" sz="2800" dirty="0" smtClean="0">
                <a:latin typeface="Arial" pitchFamily="34" charset="0"/>
                <a:cs typeface="Arial" pitchFamily="34" charset="0"/>
              </a:rPr>
            </a:br>
            <a:r>
              <a:rPr lang="mn-MN" sz="2800" dirty="0" smtClean="0">
                <a:latin typeface="Arial" pitchFamily="34" charset="0"/>
                <a:cs typeface="Arial" pitchFamily="34" charset="0"/>
              </a:rPr>
              <a:t>Гүйдлийн хүч</a:t>
            </a:r>
            <a:r>
              <a:rPr lang="en-US" sz="2800" dirty="0" smtClean="0">
                <a:latin typeface="Arial" pitchFamily="34" charset="0"/>
                <a:cs typeface="Arial" pitchFamily="34" charset="0"/>
              </a:rPr>
              <a:t>=</a:t>
            </a:r>
            <a:r>
              <a:rPr lang="mn-MN" sz="2800" dirty="0" smtClean="0">
                <a:latin typeface="Arial" pitchFamily="34" charset="0"/>
                <a:cs typeface="Arial" pitchFamily="34" charset="0"/>
              </a:rPr>
              <a:t>     хүчдэл    </a:t>
            </a:r>
            <a:r>
              <a:rPr lang="en-US" sz="2800" dirty="0" smtClean="0">
                <a:latin typeface="Arial" pitchFamily="34" charset="0"/>
                <a:cs typeface="Arial" pitchFamily="34" charset="0"/>
              </a:rPr>
              <a:t>                  I =   U</a:t>
            </a:r>
            <a:r>
              <a:rPr lang="mn-MN" sz="2800" dirty="0" smtClean="0">
                <a:latin typeface="Arial" pitchFamily="34" charset="0"/>
                <a:cs typeface="Arial" pitchFamily="34" charset="0"/>
              </a:rPr>
              <a:t/>
            </a:r>
            <a:br>
              <a:rPr lang="mn-MN" sz="2800" dirty="0" smtClean="0">
                <a:latin typeface="Arial" pitchFamily="34" charset="0"/>
                <a:cs typeface="Arial" pitchFamily="34" charset="0"/>
              </a:rPr>
            </a:br>
            <a:r>
              <a:rPr lang="mn-MN" sz="2800" dirty="0" smtClean="0">
                <a:latin typeface="Arial" pitchFamily="34" charset="0"/>
                <a:cs typeface="Arial" pitchFamily="34" charset="0"/>
              </a:rPr>
              <a:t>                           эсэргүүцэл</a:t>
            </a:r>
            <a:r>
              <a:rPr lang="en-US" sz="2800" dirty="0" smtClean="0">
                <a:latin typeface="Arial" pitchFamily="34" charset="0"/>
                <a:cs typeface="Arial" pitchFamily="34" charset="0"/>
              </a:rPr>
              <a:t>                          R</a:t>
            </a:r>
            <a:br>
              <a:rPr lang="en-US" sz="2800" dirty="0" smtClean="0">
                <a:latin typeface="Arial" pitchFamily="34" charset="0"/>
                <a:cs typeface="Arial" pitchFamily="34" charset="0"/>
              </a:rPr>
            </a:br>
            <a:r>
              <a:rPr lang="en-US" sz="2800" dirty="0" smtClean="0">
                <a:latin typeface="Arial" pitchFamily="34" charset="0"/>
                <a:cs typeface="Arial" pitchFamily="34" charset="0"/>
              </a:rPr>
              <a:t>       </a:t>
            </a:r>
            <a:r>
              <a:rPr lang="en-US" sz="3200" dirty="0" smtClean="0">
                <a:latin typeface="Arial" pitchFamily="34" charset="0"/>
                <a:cs typeface="Arial" pitchFamily="34" charset="0"/>
              </a:rPr>
              <a:t>1A = </a:t>
            </a:r>
            <a:r>
              <a:rPr lang="en-US" sz="2800" dirty="0" smtClean="0">
                <a:latin typeface="Arial" pitchFamily="34" charset="0"/>
                <a:cs typeface="Arial" pitchFamily="34" charset="0"/>
              </a:rPr>
              <a:t>1B</a:t>
            </a:r>
            <a:br>
              <a:rPr lang="en-US" sz="2800" dirty="0" smtClean="0">
                <a:latin typeface="Arial" pitchFamily="34" charset="0"/>
                <a:cs typeface="Arial" pitchFamily="34" charset="0"/>
              </a:rPr>
            </a:br>
            <a:r>
              <a:rPr lang="en-US" sz="2800" dirty="0" smtClean="0">
                <a:latin typeface="Arial" pitchFamily="34" charset="0"/>
                <a:cs typeface="Arial" pitchFamily="34" charset="0"/>
              </a:rPr>
              <a:t>                 1</a:t>
            </a:r>
            <a:r>
              <a:rPr lang="el-GR" sz="2800" dirty="0" smtClean="0">
                <a:latin typeface="Arial" pitchFamily="34" charset="0"/>
                <a:cs typeface="Arial" pitchFamily="34" charset="0"/>
              </a:rPr>
              <a:t>Ω</a:t>
            </a:r>
            <a:endParaRPr lang="en-US" sz="2800" dirty="0">
              <a:latin typeface="Arial" pitchFamily="34" charset="0"/>
              <a:cs typeface="Arial" pitchFamily="34" charset="0"/>
            </a:endParaRPr>
          </a:p>
        </p:txBody>
      </p:sp>
      <p:pic>
        <p:nvPicPr>
          <p:cNvPr id="4" name="Picture 2" descr="C:\Documents and Settings\home\Desktop\url.png"/>
          <p:cNvPicPr>
            <a:picLocks noChangeAspect="1" noChangeArrowheads="1"/>
          </p:cNvPicPr>
          <p:nvPr/>
        </p:nvPicPr>
        <p:blipFill>
          <a:blip r:embed="rId2"/>
          <a:srcRect/>
          <a:stretch>
            <a:fillRect/>
          </a:stretch>
        </p:blipFill>
        <p:spPr bwMode="auto">
          <a:xfrm>
            <a:off x="7870334" y="5410200"/>
            <a:ext cx="1273666" cy="1447800"/>
          </a:xfrm>
          <a:prstGeom prst="rect">
            <a:avLst/>
          </a:prstGeom>
          <a:noFill/>
        </p:spPr>
      </p:pic>
      <p:cxnSp>
        <p:nvCxnSpPr>
          <p:cNvPr id="10" name="Straight Connector 9"/>
          <p:cNvCxnSpPr/>
          <p:nvPr/>
        </p:nvCxnSpPr>
        <p:spPr>
          <a:xfrm>
            <a:off x="3276600" y="5181600"/>
            <a:ext cx="1752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181600" y="5181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629400" y="5181600"/>
            <a:ext cx="38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981200" y="6096000"/>
            <a:ext cx="381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8" descr="C:\Documents and Settings\home\Desktop\slide-10-72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237</TotalTime>
  <Words>175</Words>
  <Application>Microsoft Office PowerPoint</Application>
  <PresentationFormat>On-screen Show (4:3)</PresentationFormat>
  <Paragraphs>13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Consolas</vt:lpstr>
      <vt:lpstr>Corbel</vt:lpstr>
      <vt:lpstr>Wingdings</vt:lpstr>
      <vt:lpstr>Wingdings 2</vt:lpstr>
      <vt:lpstr>Wingdings 3</vt:lpstr>
      <vt:lpstr>Metro</vt:lpstr>
      <vt:lpstr>Гүйдлийн   хүч</vt:lpstr>
      <vt:lpstr>PowerPoint Presentation</vt:lpstr>
      <vt:lpstr>Цахилгаан гүйдэл гэж юу вэ?  Цахилгаан гүйдэл нь цахилгаан цэнэгийн урсгал (хөдөлгөөн) юм. Гүйдлийн систем дэхь нэгж нь Ампер бөгөөд нэг ампер нь нэг секундэд урсан өнгөрөх нэг кулон цэнэгийн хэмжээгээр илэрхийлэгдэнэ.</vt:lpstr>
      <vt:lpstr>PowerPoint Presentation</vt:lpstr>
      <vt:lpstr>PowerPoint Presentation</vt:lpstr>
      <vt:lpstr>      I=q/t   томъёноос үзвэл 1 ампер бол 1 секундэд дамжуулагчийн зүсмэгээр 1 кулон цэнэг өнгөрөх гүйдэлийн гүчтэй тэнцэнэ.   Жишээ нь: Индүү – 4,5А – 1сек тутамд индүүдий дамжуулагчаар 4,5 кулон цэнэг урсана.   Гүйдэлийн хүчийг хэмжих багаж нь амперметр хэлхээнд цуваа холбоно.        Амперметрээс 1000 дахин багыг  (А) 10000 дахин багыг багажаар хэмжинэ. Дамжуулагч доторх цахилгаан ороны нөлөөгөөр түүнд үүсэх  гүйдлийг дамжуулах чадварын гүйдэл гэнэ.  </vt:lpstr>
      <vt:lpstr>PowerPoint Presentation</vt:lpstr>
      <vt:lpstr>Хэмжилтийн үр дүнгээс харахад хүчдэлийг 2 дахин ихсэхэд гүйдлийн хүч 2 дахин ихсэж байна. Ийм хамаарлыг шууд пропорционал хамаарал гэдэг.  Туршилтын дүнг нэгтгэн бичвэл резисторээр гүйх гүйдлийн хүч нь резитор дээр унах хүчдэлээс шууд пропорционал хамаарч байна.  I~U  үүнээс U/I=const тогтмол болохыг харуулна.  Энэ харьцаа нь резисторын эсэргүүцэлтэй тэнцүү байна. U/I=R Гүйдлийн хүч=     хүчдэл                      I =   U                            эсэргүүцэл                          R        1A = 1B                  1Ω</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Гүйдэлийн хүч</dc:title>
  <dc:creator>home</dc:creator>
  <cp:lastModifiedBy>zulaa</cp:lastModifiedBy>
  <cp:revision>24</cp:revision>
  <dcterms:created xsi:type="dcterms:W3CDTF">2013-03-06T12:41:58Z</dcterms:created>
  <dcterms:modified xsi:type="dcterms:W3CDTF">2018-03-02T09:59:31Z</dcterms:modified>
</cp:coreProperties>
</file>