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4"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1" r:id="rId13"/>
    <p:sldId id="268" r:id="rId14"/>
    <p:sldId id="269" r:id="rId15"/>
    <p:sldId id="270" r:id="rId16"/>
    <p:sldId id="271" r:id="rId17"/>
    <p:sldId id="272" r:id="rId18"/>
    <p:sldId id="273" r:id="rId19"/>
  </p:sldIdLst>
  <p:sldSz cx="12192000" cy="6858000"/>
  <p:notesSz cx="6858000" cy="9144000"/>
  <p:custDataLst>
    <p:tags r:id="rId2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9F2E93-0C1C-47F2-A31D-CC7388129D71}" type="datetimeFigureOut">
              <a:rPr lang="en-US" smtClean="0"/>
              <a:t>10/8/2019</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CFCD927B-D96D-4E3D-81E5-3E210B1799B2}"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8666229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9F2E93-0C1C-47F2-A31D-CC7388129D71}" type="datetimeFigureOut">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D927B-D96D-4E3D-81E5-3E210B1799B2}"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17263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9F2E93-0C1C-47F2-A31D-CC7388129D71}" type="datetimeFigureOut">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D927B-D96D-4E3D-81E5-3E210B1799B2}"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498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9F2E93-0C1C-47F2-A31D-CC7388129D71}" type="datetimeFigureOut">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D927B-D96D-4E3D-81E5-3E210B1799B2}"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38515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9F2E93-0C1C-47F2-A31D-CC7388129D71}" type="datetimeFigureOut">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D927B-D96D-4E3D-81E5-3E210B1799B2}"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63991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9F2E93-0C1C-47F2-A31D-CC7388129D71}" type="datetimeFigureOut">
              <a:rPr lang="en-US" smtClean="0"/>
              <a:t>10/8/2019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CD927B-D96D-4E3D-81E5-3E210B1799B2}"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37233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9F2E93-0C1C-47F2-A31D-CC7388129D71}" type="datetimeFigureOut">
              <a:rPr lang="en-US" smtClean="0"/>
              <a:t>10/8/2019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CD927B-D96D-4E3D-81E5-3E210B1799B2}"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2238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9F2E93-0C1C-47F2-A31D-CC7388129D71}" type="datetimeFigureOut">
              <a:rPr lang="en-US" smtClean="0"/>
              <a:t>10/8/2019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CD927B-D96D-4E3D-81E5-3E210B1799B2}"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8864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9F2E93-0C1C-47F2-A31D-CC7388129D71}" type="datetimeFigureOut">
              <a:rPr lang="en-US" smtClean="0"/>
              <a:t>10/8/2019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CD927B-D96D-4E3D-81E5-3E210B1799B2}" type="slidenum">
              <a:rPr lang="en-US" smtClean="0"/>
              <a:t>‹#›</a:t>
            </a:fld>
            <a:endParaRPr lang="en-US"/>
          </a:p>
        </p:txBody>
      </p:sp>
    </p:spTree>
    <p:extLst>
      <p:ext uri="{BB962C8B-B14F-4D97-AF65-F5344CB8AC3E}">
        <p14:creationId xmlns:p14="http://schemas.microsoft.com/office/powerpoint/2010/main" val="203625534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49F2E93-0C1C-47F2-A31D-CC7388129D71}" type="datetimeFigureOut">
              <a:rPr lang="en-US" smtClean="0"/>
              <a:t>10/8/2019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CD927B-D96D-4E3D-81E5-3E210B1799B2}"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23456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49F2E93-0C1C-47F2-A31D-CC7388129D71}" type="datetimeFigureOut">
              <a:rPr lang="en-US" smtClean="0"/>
              <a:t>10/8/2019</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CFCD927B-D96D-4E3D-81E5-3E210B1799B2}"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24856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49F2E93-0C1C-47F2-A31D-CC7388129D71}" type="datetimeFigureOut">
              <a:rPr lang="en-US" smtClean="0"/>
              <a:t>10/8/2019</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FCD927B-D96D-4E3D-81E5-3E210B1799B2}"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750597"/>
      </p:ext>
    </p:extLst>
  </p:cSld>
  <p:clrMap bg1="lt1" tx1="dk1" bg2="lt2" tx2="dk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 id="2147484011" r:id="rId7"/>
    <p:sldLayoutId id="2147484012" r:id="rId8"/>
    <p:sldLayoutId id="2147484013" r:id="rId9"/>
    <p:sldLayoutId id="2147484014" r:id="rId10"/>
    <p:sldLayoutId id="2147484015"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n.wikipedia.org/wiki/%D0%90%D1%80%D1%82%D0%B5%D1%80%D0%B8%D0%B9%D0%BD_%D1%81%D1%83%D0%B4%D0%B0%D1%81" TargetMode="External"/><Relationship Id="rId2" Type="http://schemas.openxmlformats.org/officeDocument/2006/relationships/hyperlink" Target="https://mn.wikipedia.org/w/index.php?title=%D0%AD%D1%80%D1%82%D0%BD%D0%B8%D0%B9_%D0%B3%D1%80%D0%B5%D0%BA_%D1%85%D1%8D%D0%BB&amp;action=edit&amp;redlink=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693DE42A-EAD0-4A3C-A26E-14324FEE1522}"/>
              </a:ext>
            </a:extLst>
          </p:cNvPr>
          <p:cNvSpPr/>
          <p:nvPr/>
        </p:nvSpPr>
        <p:spPr>
          <a:xfrm>
            <a:off x="1046921" y="820992"/>
            <a:ext cx="10098157" cy="4062651"/>
          </a:xfrm>
          <a:prstGeom prst="rect">
            <a:avLst/>
          </a:prstGeom>
          <a:noFill/>
        </p:spPr>
        <p:txBody>
          <a:bodyPr wrap="square" lIns="91440" tIns="45720" rIns="91440" bIns="45720">
            <a:spAutoFit/>
          </a:bodyPr>
          <a:lstStyle/>
          <a:p>
            <a:pPr algn="ctr"/>
            <a:endParaRPr lang="mn-MN" sz="5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a:r>
              <a:rPr lang="mn-MN" sz="5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Зүрхний титэм судас нарийсах </a:t>
            </a:r>
            <a:r>
              <a:rPr lang="mn-MN" sz="54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өвчний шалтгаан</a:t>
            </a:r>
          </a:p>
          <a:p>
            <a:pPr algn="ctr"/>
            <a:endParaRPr lang="mn-MN" sz="24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a:endParaRPr lang="mn-MN"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a:endParaRPr lang="mn-MN" sz="24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a:endParaRPr lang="mn-MN"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992930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6C4720A-3BA9-4EFC-B334-C7F84BB592A0}"/>
              </a:ext>
            </a:extLst>
          </p:cNvPr>
          <p:cNvSpPr>
            <a:spLocks noGrp="1"/>
          </p:cNvSpPr>
          <p:nvPr>
            <p:ph idx="1"/>
          </p:nvPr>
        </p:nvSpPr>
        <p:spPr>
          <a:xfrm>
            <a:off x="1374306" y="500493"/>
            <a:ext cx="9603275" cy="5030247"/>
          </a:xfrm>
        </p:spPr>
        <p:txBody>
          <a:bodyPr>
            <a:normAutofit fontScale="92500" lnSpcReduction="20000"/>
          </a:bodyPr>
          <a:lstStyle/>
          <a:p>
            <a:pPr marL="0" indent="0">
              <a:buNone/>
            </a:pPr>
            <a:r>
              <a:rPr lang="mn-MN" b="1" dirty="0" smtClean="0">
                <a:latin typeface="Times New Roman" panose="02020603050405020304" pitchFamily="18" charset="0"/>
                <a:cs typeface="Times New Roman" panose="02020603050405020304" pitchFamily="18" charset="0"/>
              </a:rPr>
              <a:t>Зөвлөгөө</a:t>
            </a:r>
            <a:endParaRPr lang="en-US" b="1" dirty="0">
              <a:latin typeface="Times New Roman" panose="02020603050405020304" pitchFamily="18" charset="0"/>
              <a:cs typeface="Times New Roman" panose="02020603050405020304" pitchFamily="18" charset="0"/>
            </a:endParaRPr>
          </a:p>
          <a:p>
            <a:r>
              <a:rPr lang="mn-MN" dirty="0">
                <a:latin typeface="Times New Roman" panose="02020603050405020304" pitchFamily="18" charset="0"/>
                <a:cs typeface="Times New Roman" panose="02020603050405020304" pitchFamily="18" charset="0"/>
              </a:rPr>
              <a:t>Судасны нарийсалт нь холестрины хэмжээ хэт их байх, цусны даралт ихсэх гэсэн үндсэн 2 шалтгаанаас үүсдэг. Холестрины хэмжээг зохистой түвшинд байлгахын тул хүнсэнд анхаарал хандуулах нь зүйтэй. Дараах хүнс нь судасны хатуурал явагдаж байгаа тохиолдолд эерэг нөлөө үзүүлнэ.</a:t>
            </a:r>
          </a:p>
          <a:p>
            <a:r>
              <a:rPr lang="mn-MN" dirty="0">
                <a:latin typeface="Times New Roman" panose="02020603050405020304" pitchFamily="18" charset="0"/>
                <a:cs typeface="Times New Roman" panose="02020603050405020304" pitchFamily="18" charset="0"/>
              </a:rPr>
              <a:t>Арвайн гурил</a:t>
            </a:r>
          </a:p>
          <a:p>
            <a:r>
              <a:rPr lang="mn-MN" dirty="0">
                <a:latin typeface="Times New Roman" panose="02020603050405020304" pitchFamily="18" charset="0"/>
                <a:cs typeface="Times New Roman" panose="02020603050405020304" pitchFamily="18" charset="0"/>
              </a:rPr>
              <a:t>Хар цай</a:t>
            </a:r>
          </a:p>
          <a:p>
            <a:r>
              <a:rPr lang="mn-MN" dirty="0">
                <a:latin typeface="Times New Roman" panose="02020603050405020304" pitchFamily="18" charset="0"/>
                <a:cs typeface="Times New Roman" panose="02020603050405020304" pitchFamily="18" charset="0"/>
              </a:rPr>
              <a:t>Кальциар баялаг хүнс (сүү, тараг, брокколи, бяслаг г.м)</a:t>
            </a:r>
          </a:p>
          <a:p>
            <a:r>
              <a:rPr lang="mn-MN" dirty="0">
                <a:latin typeface="Times New Roman" panose="02020603050405020304" pitchFamily="18" charset="0"/>
                <a:cs typeface="Times New Roman" panose="02020603050405020304" pitchFamily="18" charset="0"/>
              </a:rPr>
              <a:t>Какао</a:t>
            </a:r>
          </a:p>
          <a:p>
            <a:r>
              <a:rPr lang="mn-MN" dirty="0">
                <a:latin typeface="Times New Roman" panose="02020603050405020304" pitchFamily="18" charset="0"/>
                <a:cs typeface="Times New Roman" panose="02020603050405020304" pitchFamily="18" charset="0"/>
              </a:rPr>
              <a:t>Загасны тос</a:t>
            </a:r>
          </a:p>
          <a:p>
            <a:r>
              <a:rPr lang="mn-MN" dirty="0">
                <a:latin typeface="Times New Roman" panose="02020603050405020304" pitchFamily="18" charset="0"/>
                <a:cs typeface="Times New Roman" panose="02020603050405020304" pitchFamily="18" charset="0"/>
              </a:rPr>
              <a:t>Ногоон цай</a:t>
            </a:r>
          </a:p>
          <a:p>
            <a:r>
              <a:rPr lang="mn-MN" dirty="0">
                <a:latin typeface="Times New Roman" panose="02020603050405020304" pitchFamily="18" charset="0"/>
                <a:cs typeface="Times New Roman" panose="02020603050405020304" pitchFamily="18" charset="0"/>
              </a:rPr>
              <a:t>Сармис</a:t>
            </a:r>
          </a:p>
          <a:p>
            <a:r>
              <a:rPr lang="mn-MN" dirty="0">
                <a:latin typeface="Times New Roman" panose="02020603050405020304" pitchFamily="18" charset="0"/>
                <a:cs typeface="Times New Roman" panose="02020603050405020304" pitchFamily="18" charset="0"/>
              </a:rPr>
              <a:t>С витаминаар баялаг хүнс</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88192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D233304-A45C-4A1B-B2C0-25AC71304823}"/>
              </a:ext>
            </a:extLst>
          </p:cNvPr>
          <p:cNvSpPr>
            <a:spLocks noGrp="1"/>
          </p:cNvSpPr>
          <p:nvPr>
            <p:ph idx="1"/>
          </p:nvPr>
        </p:nvSpPr>
        <p:spPr>
          <a:xfrm>
            <a:off x="1451579" y="351692"/>
            <a:ext cx="9603275" cy="5114653"/>
          </a:xfrm>
        </p:spPr>
        <p:txBody>
          <a:bodyPr>
            <a:normAutofit fontScale="92500" lnSpcReduction="20000"/>
          </a:bodyPr>
          <a:lstStyle/>
          <a:p>
            <a:r>
              <a:rPr lang="mn-MN" dirty="0">
                <a:latin typeface="Times New Roman" panose="02020603050405020304" pitchFamily="18" charset="0"/>
                <a:cs typeface="Times New Roman" panose="02020603050405020304" pitchFamily="18" charset="0"/>
              </a:rPr>
              <a:t>Улаан перец</a:t>
            </a:r>
          </a:p>
          <a:p>
            <a:r>
              <a:rPr lang="mn-MN" dirty="0">
                <a:latin typeface="Times New Roman" panose="02020603050405020304" pitchFamily="18" charset="0"/>
                <a:cs typeface="Times New Roman" panose="02020603050405020304" pitchFamily="18" charset="0"/>
              </a:rPr>
              <a:t>Улаан перец нь цус шингэлэх, цусны эргэлтийг сайжруулах үйлчилгээтэй. 1 аяга бүлээн усанд 1 цайны халбага улаан перец хольж өдөрт 1 удаа 3 сарын турш ууж хэрэглэнэ.</a:t>
            </a:r>
          </a:p>
          <a:p>
            <a:r>
              <a:rPr lang="mn-MN" dirty="0">
                <a:latin typeface="Times New Roman" panose="02020603050405020304" pitchFamily="18" charset="0"/>
                <a:cs typeface="Times New Roman" panose="02020603050405020304" pitchFamily="18" charset="0"/>
              </a:rPr>
              <a:t>Сармис</a:t>
            </a:r>
          </a:p>
          <a:p>
            <a:r>
              <a:rPr lang="mn-MN" dirty="0">
                <a:latin typeface="Times New Roman" panose="02020603050405020304" pitchFamily="18" charset="0"/>
                <a:cs typeface="Times New Roman" panose="02020603050405020304" pitchFamily="18" charset="0"/>
              </a:rPr>
              <a:t>Сармис нь судсанд бөөгнөрөл үүсэхээс сэргийлэх, судасны бөөгнөрөл цаашид нэмэгдэх үйл явцыг удаашруулах үйлчилгээ үзүүлнэ. Өдөрт 1 удаа 2-3 хумс сармис дангаар нь идэж хэрэглэнэ. Хэрэв хэт хүчтэй санагдвал 1 аяга сүүгээр даруулан ууж болно.</a:t>
            </a:r>
          </a:p>
          <a:p>
            <a:r>
              <a:rPr lang="mn-MN" dirty="0">
                <a:latin typeface="Times New Roman" panose="02020603050405020304" pitchFamily="18" charset="0"/>
                <a:cs typeface="Times New Roman" panose="02020603050405020304" pitchFamily="18" charset="0"/>
              </a:rPr>
              <a:t>Хан боргоцой</a:t>
            </a:r>
          </a:p>
          <a:p>
            <a:r>
              <a:rPr lang="mn-MN" dirty="0">
                <a:latin typeface="Times New Roman" panose="02020603050405020304" pitchFamily="18" charset="0"/>
                <a:cs typeface="Times New Roman" panose="02020603050405020304" pitchFamily="18" charset="0"/>
              </a:rPr>
              <a:t>Хан боргоцой нь цус шингэрүүлэх, үрэвсэл дарах, цусны эргэлт сайжруулах үйлчилгээтэй. Өдөр бүр бага зэрэг хан боргоцой идэх Хан боргоцойн шүүс, өтгөрүүлсэн шүүс (компот) тогтмол хэрэглэнэ.</a:t>
            </a:r>
          </a:p>
          <a:p>
            <a:r>
              <a:rPr lang="mn-MN" dirty="0">
                <a:latin typeface="Times New Roman" panose="02020603050405020304" pitchFamily="18" charset="0"/>
                <a:cs typeface="Times New Roman" panose="02020603050405020304" pitchFamily="18" charset="0"/>
              </a:rPr>
              <a:t>Ногоон цай</a:t>
            </a:r>
          </a:p>
          <a:p>
            <a:r>
              <a:rPr lang="mn-MN" dirty="0">
                <a:latin typeface="Times New Roman" panose="02020603050405020304" pitchFamily="18" charset="0"/>
                <a:cs typeface="Times New Roman" panose="02020603050405020304" pitchFamily="18" charset="0"/>
              </a:rPr>
              <a:t>Ногоон цай нь артерийн судсыг гэмтэхээс сэргийлэх, холестрины хэмжээг бууруулах үйлчилгээ үзүүлнэ. Өдөр бүр 3-4 аяга ногоон цай ууж хэрэглэнэ.</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9721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64A401-6A6C-4DEC-B1DA-A096F562EF8F}"/>
              </a:ext>
            </a:extLst>
          </p:cNvPr>
          <p:cNvSpPr>
            <a:spLocks noGrp="1"/>
          </p:cNvSpPr>
          <p:nvPr>
            <p:ph type="title"/>
          </p:nvPr>
        </p:nvSpPr>
        <p:spPr>
          <a:xfrm>
            <a:off x="-15161757" y="-218302"/>
            <a:ext cx="42829938" cy="2955959"/>
          </a:xfrm>
        </p:spPr>
        <p:txBody>
          <a:bodyPr/>
          <a:lstStyle/>
          <a:p>
            <a:endParaRPr lang="en-US" dirty="0"/>
          </a:p>
        </p:txBody>
      </p:sp>
      <p:sp>
        <p:nvSpPr>
          <p:cNvPr id="3" name="Content Placeholder 2">
            <a:extLst>
              <a:ext uri="{FF2B5EF4-FFF2-40B4-BE49-F238E27FC236}">
                <a16:creationId xmlns="" xmlns:a16="http://schemas.microsoft.com/office/drawing/2014/main" id="{D8A1D6E5-283D-4738-8D32-29C9B1E984B4}"/>
              </a:ext>
            </a:extLst>
          </p:cNvPr>
          <p:cNvSpPr>
            <a:spLocks noGrp="1"/>
          </p:cNvSpPr>
          <p:nvPr>
            <p:ph idx="1"/>
          </p:nvPr>
        </p:nvSpPr>
        <p:spPr/>
        <p:txBody>
          <a:bodyPr/>
          <a:lstStyle/>
          <a:p>
            <a:endParaRPr lang="en-US" dirty="0"/>
          </a:p>
        </p:txBody>
      </p:sp>
      <p:pic>
        <p:nvPicPr>
          <p:cNvPr id="3074" name="Picture 2" descr="Image result for ÑÐ¸ÑÑÐ¼ ÑÑÐ´Ð°Ñ Ð½Ð°ÑÐ¸Ð¹ÑÐ°Ñ">
            <a:extLst>
              <a:ext uri="{FF2B5EF4-FFF2-40B4-BE49-F238E27FC236}">
                <a16:creationId xmlns="" xmlns:a16="http://schemas.microsoft.com/office/drawing/2014/main" id="{4AF54BDE-F80D-43E7-9782-4A6BDDF854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881"/>
            <a:ext cx="12192000" cy="6147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188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0A1CFB-0E55-4B84-8A73-71CC604C72F0}"/>
              </a:ext>
            </a:extLst>
          </p:cNvPr>
          <p:cNvSpPr>
            <a:spLocks noGrp="1"/>
          </p:cNvSpPr>
          <p:nvPr>
            <p:ph type="title"/>
          </p:nvPr>
        </p:nvSpPr>
        <p:spPr/>
        <p:txBody>
          <a:bodyPr/>
          <a:lstStyle/>
          <a:p>
            <a:endParaRPr lang="en-US"/>
          </a:p>
        </p:txBody>
      </p:sp>
      <p:pic>
        <p:nvPicPr>
          <p:cNvPr id="4098" name="Picture 2" descr="Image result for Ð·Ò¯ÑÑÐ½Ð¸Ð¹ ÑÐ¸ÑÑÐ¼ ÑÑÐ´Ð°ÑÐ½Ñ ÑÐ°ÑÑÑÑÐ°Ð»">
            <a:extLst>
              <a:ext uri="{FF2B5EF4-FFF2-40B4-BE49-F238E27FC236}">
                <a16:creationId xmlns="" xmlns:a16="http://schemas.microsoft.com/office/drawing/2014/main" id="{13EAA1B0-F8AC-47B1-9DF1-25E8368BD25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0534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89759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C746FD-5108-4D33-A38A-1C1BC4C010C3}"/>
              </a:ext>
            </a:extLst>
          </p:cNvPr>
          <p:cNvSpPr>
            <a:spLocks noGrp="1"/>
          </p:cNvSpPr>
          <p:nvPr>
            <p:ph type="title"/>
          </p:nvPr>
        </p:nvSpPr>
        <p:spPr/>
        <p:txBody>
          <a:bodyPr/>
          <a:lstStyle/>
          <a:p>
            <a:endParaRPr lang="en-US"/>
          </a:p>
        </p:txBody>
      </p:sp>
      <p:pic>
        <p:nvPicPr>
          <p:cNvPr id="5122" name="Picture 2" descr="Image result for Ð·Ò¯ÑÑÐ½Ð¸Ð¹ ÑÐ¸ÑÑÐ¼ ÑÑÐ´Ð°ÑÐ½Ñ ÑÐ°ÑÑÑÑÐ°Ð»">
            <a:extLst>
              <a:ext uri="{FF2B5EF4-FFF2-40B4-BE49-F238E27FC236}">
                <a16:creationId xmlns="" xmlns:a16="http://schemas.microsoft.com/office/drawing/2014/main" id="{5138446C-79DF-42F1-93B4-E8BFEC408F9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0534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03434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0" descr="Image result for Ð·Ò¯ÑÑÐ½Ð¸Ð¹ ÑÐ¸ÑÑÐ¼ ÑÑÐ´Ð°ÑÐ½Ñ ÑÐ°ÑÑÑÑÐ°Ð»">
            <a:extLst>
              <a:ext uri="{FF2B5EF4-FFF2-40B4-BE49-F238E27FC236}">
                <a16:creationId xmlns="" xmlns:a16="http://schemas.microsoft.com/office/drawing/2014/main" id="{69FBBBAA-6915-4F3A-B2EB-0678EBFB282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158" name="Picture 14" descr="Image result for Ð·Ò¯ÑÑÐ½Ð¸Ð¹ ÑÐ¸ÑÑÐ¼ ÑÑÐ´Ð°ÑÐ½Ñ ÑÐ°ÑÑÑÑÐ°Ð»">
            <a:extLst>
              <a:ext uri="{FF2B5EF4-FFF2-40B4-BE49-F238E27FC236}">
                <a16:creationId xmlns="" xmlns:a16="http://schemas.microsoft.com/office/drawing/2014/main" id="{FABC64D0-4C92-46E2-B1E2-36D90E2614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1194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9854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Image result for Ð·Ò¯ÑÑÐ½Ð¸Ð¹ ÑÐ¸ÑÑÐ¼ ÑÑÐ´Ð°ÑÐ½Ñ ÑÐ°ÑÑÑÑÐ°Ð»">
            <a:extLst>
              <a:ext uri="{FF2B5EF4-FFF2-40B4-BE49-F238E27FC236}">
                <a16:creationId xmlns="" xmlns:a16="http://schemas.microsoft.com/office/drawing/2014/main" id="{B8FE9DB6-D6D0-4100-A035-F6B356F26A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105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27083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Image result for Ð·Ò¯ÑÑÐ½Ð¸Ð¹ ÑÐ¸ÑÑÐ¼ ÑÑÐ´Ð°ÑÐ½Ñ ÑÐ°ÑÑÑÑÐ°Ð»">
            <a:extLst>
              <a:ext uri="{FF2B5EF4-FFF2-40B4-BE49-F238E27FC236}">
                <a16:creationId xmlns="" xmlns:a16="http://schemas.microsoft.com/office/drawing/2014/main" id="{D5252C1D-F14B-46DB-AC28-1E782E9A78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14758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 xmlns:a16="http://schemas.microsoft.com/office/drawing/2014/main" id="{3C958F11-5301-43A0-B4E2-A075521C49D5}"/>
              </a:ext>
            </a:extLst>
          </p:cNvPr>
          <p:cNvSpPr/>
          <p:nvPr/>
        </p:nvSpPr>
        <p:spPr>
          <a:xfrm>
            <a:off x="869601" y="4880541"/>
            <a:ext cx="10452798" cy="923330"/>
          </a:xfrm>
          <a:prstGeom prst="rect">
            <a:avLst/>
          </a:prstGeom>
          <a:noFill/>
        </p:spPr>
        <p:txBody>
          <a:bodyPr wrap="none" lIns="91440" tIns="45720" rIns="91440" bIns="45720">
            <a:spAutoFit/>
          </a:bodyPr>
          <a:lstStyle/>
          <a:p>
            <a:pPr algn="ctr"/>
            <a:r>
              <a:rPr lang="mn-MN" sz="5400" b="1" dirty="0">
                <a:ln w="6600">
                  <a:solidFill>
                    <a:schemeClr val="accent2"/>
                  </a:solidFill>
                  <a:prstDash val="solid"/>
                </a:ln>
                <a:solidFill>
                  <a:srgbClr val="FFFFFF"/>
                </a:solidFill>
                <a:effectLst>
                  <a:outerShdw dist="38100" dir="2700000" algn="tl" rotWithShape="0">
                    <a:schemeClr val="accent2"/>
                  </a:outerShdw>
                </a:effectLst>
              </a:rPr>
              <a:t>Анхаарал хандуулсанд баярлалаа</a:t>
            </a:r>
            <a:endParaRPr lang="en-US" sz="5400" b="1"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2296751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4654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 xmlns:a16="http://schemas.microsoft.com/office/drawing/2014/main" id="{AEC0466E-F49C-40AC-84D2-89201903BCF8}"/>
              </a:ext>
            </a:extLst>
          </p:cNvPr>
          <p:cNvSpPr>
            <a:spLocks noGrp="1"/>
          </p:cNvSpPr>
          <p:nvPr>
            <p:ph type="title"/>
          </p:nvPr>
        </p:nvSpPr>
        <p:spPr/>
        <p:txBody>
          <a:bodyPr>
            <a:normAutofit/>
          </a:bodyPr>
          <a:lstStyle/>
          <a:p>
            <a:r>
              <a:rPr lang="mn-MN" dirty="0">
                <a:latin typeface="Times New Roman" panose="02020603050405020304" pitchFamily="18" charset="0"/>
                <a:cs typeface="Times New Roman" panose="02020603050405020304" pitchFamily="18" charset="0"/>
              </a:rPr>
              <a:t>Хичээлийн зорилго</a:t>
            </a:r>
            <a:r>
              <a:rPr lang="en-US" dirty="0"/>
              <a:t/>
            </a:r>
            <a:br>
              <a:rPr lang="en-US" dirty="0"/>
            </a:br>
            <a:endParaRPr lang="en-US" dirty="0"/>
          </a:p>
        </p:txBody>
      </p:sp>
      <p:sp>
        <p:nvSpPr>
          <p:cNvPr id="3" name="Content Placeholder 2">
            <a:extLst>
              <a:ext uri="{FF2B5EF4-FFF2-40B4-BE49-F238E27FC236}">
                <a16:creationId xmlns="" xmlns:a16="http://schemas.microsoft.com/office/drawing/2014/main" id="{EF63036E-7A3E-4BCA-A4BA-16677DE2BD07}"/>
              </a:ext>
            </a:extLst>
          </p:cNvPr>
          <p:cNvSpPr>
            <a:spLocks noGrp="1"/>
          </p:cNvSpPr>
          <p:nvPr>
            <p:ph idx="1"/>
          </p:nvPr>
        </p:nvSpPr>
        <p:spPr>
          <a:xfrm>
            <a:off x="838200" y="1219201"/>
            <a:ext cx="10515600" cy="3962400"/>
          </a:xfrm>
        </p:spPr>
        <p:txBody>
          <a:bodyPr/>
          <a:lstStyle/>
          <a:p>
            <a:endParaRPr lang="mn-MN" sz="3200" dirty="0">
              <a:latin typeface="Times New Roman" panose="02020603050405020304" pitchFamily="18" charset="0"/>
              <a:cs typeface="Times New Roman" panose="02020603050405020304" pitchFamily="18" charset="0"/>
            </a:endParaRPr>
          </a:p>
          <a:p>
            <a:r>
              <a:rPr lang="mn-MN" sz="3200" dirty="0">
                <a:latin typeface="Times New Roman" panose="02020603050405020304" pitchFamily="18" charset="0"/>
                <a:cs typeface="Times New Roman" panose="02020603050405020304" pitchFamily="18" charset="0"/>
              </a:rPr>
              <a:t>Зүрхний титэм судас нарийсах өвчний шалтгаан, түүнээс урьдчилан сэргийлэх боломжийг хэлэлцэх.</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7206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1E5751-2074-4319-B581-5E3F098D0FB7}"/>
              </a:ext>
            </a:extLst>
          </p:cNvPr>
          <p:cNvSpPr>
            <a:spLocks noGrp="1"/>
          </p:cNvSpPr>
          <p:nvPr>
            <p:ph type="title"/>
          </p:nvPr>
        </p:nvSpPr>
        <p:spPr>
          <a:xfrm>
            <a:off x="685801" y="301487"/>
            <a:ext cx="10396882" cy="586409"/>
          </a:xfrm>
        </p:spPr>
        <p:txBody>
          <a:bodyPr>
            <a:normAutofit/>
          </a:bodyPr>
          <a:lstStyle/>
          <a:p>
            <a:r>
              <a:rPr lang="mn-MN" dirty="0"/>
              <a:t>Зүрхний титэм судас гэж юу вэ</a:t>
            </a:r>
            <a:r>
              <a:rPr lang="en-US" dirty="0"/>
              <a:t>?</a:t>
            </a:r>
          </a:p>
        </p:txBody>
      </p:sp>
      <p:sp>
        <p:nvSpPr>
          <p:cNvPr id="3" name="Content Placeholder 2">
            <a:extLst>
              <a:ext uri="{FF2B5EF4-FFF2-40B4-BE49-F238E27FC236}">
                <a16:creationId xmlns="" xmlns:a16="http://schemas.microsoft.com/office/drawing/2014/main" id="{03ABA9CE-D0BF-4533-B8FE-33EF6681A9B2}"/>
              </a:ext>
            </a:extLst>
          </p:cNvPr>
          <p:cNvSpPr>
            <a:spLocks noGrp="1"/>
          </p:cNvSpPr>
          <p:nvPr>
            <p:ph idx="1"/>
          </p:nvPr>
        </p:nvSpPr>
        <p:spPr>
          <a:xfrm>
            <a:off x="685800" y="1139687"/>
            <a:ext cx="10396883" cy="4234899"/>
          </a:xfrm>
        </p:spPr>
        <p:txBody>
          <a:bodyPr>
            <a:normAutofit/>
          </a:bodyPr>
          <a:lstStyle/>
          <a:p>
            <a:r>
              <a:rPr lang="mn-MN" dirty="0">
                <a:latin typeface="Times New Roman" panose="02020603050405020304" pitchFamily="18" charset="0"/>
                <a:cs typeface="Times New Roman" panose="02020603050405020304" pitchFamily="18" charset="0"/>
              </a:rPr>
              <a:t>Хүний зүрх өдөрт 1000000 удаа цохилж байдаг. Хэрвээ зүрхний дундаж давтамжийг авч үзвэл хүний зүрх минутад 72 удаа цохилдог. Тиймээс зүрх маш их ачаалалтай ажилладаг чухал эрхтэн юм. Зүрний булчингийн агшиж сулрах үйл ажиллагаанд биеийн бусад булчинтай яг адил хүчилтөрөгчийн хангамж маш чухал үүрэг гүйцэтгэнэ. Зүрхний булчинлаг хана маш зузаан. Тэгэхээр зүрхний дотор талд эргэлдэж буй цус булчингийн хананы багахан хэсэгт хүрч зүрхийг бүрэн хүчилтөрөгчөөр хангаж чаддаггүй. Гэхдээ үүнд зориулсан шийдэл бий. Энэ нь зүрхний титэм судас юм. </a:t>
            </a:r>
            <a:r>
              <a:rPr lang="mn-MN" b="1" dirty="0">
                <a:latin typeface="Times New Roman" panose="02020603050405020304" pitchFamily="18" charset="0"/>
                <a:cs typeface="Times New Roman" panose="02020603050405020304" pitchFamily="18" charset="0"/>
              </a:rPr>
              <a:t>Титэм судас гол судаснаас эх авч зүрхний гадна талаар байрлах ба зүрхийг шим тэжээл хүчилтөрөгчөөр хангах үүрэгтэй судас юм.</a:t>
            </a:r>
            <a:r>
              <a:rPr lang="mn-MN" i="1" dirty="0">
                <a:latin typeface="Times New Roman" panose="02020603050405020304" pitchFamily="18" charset="0"/>
                <a:cs typeface="Times New Roman" panose="02020603050405020304" pitchFamily="18" charset="0"/>
              </a:rPr>
              <a:t> Титэм судасны өвчин нь зүрхний титэм судсаар урсах цусны урсгалын хямралаар илэрнэ. Титэм судас нарийсах, эсвэл бөглөрөхөд зүрхний булчингийн цусан хангамж, хүчилтөрөгч дутагдана.</a:t>
            </a:r>
            <a:endParaRPr lang="mn-MN"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0409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381E8A-C50D-4376-B94D-AF007D446767}"/>
              </a:ext>
            </a:extLst>
          </p:cNvPr>
          <p:cNvSpPr>
            <a:spLocks noGrp="1"/>
          </p:cNvSpPr>
          <p:nvPr>
            <p:ph type="title"/>
          </p:nvPr>
        </p:nvSpPr>
        <p:spPr>
          <a:xfrm>
            <a:off x="1451579" y="342421"/>
            <a:ext cx="9603275" cy="487574"/>
          </a:xfrm>
        </p:spPr>
        <p:txBody>
          <a:bodyPr>
            <a:normAutofit fontScale="90000"/>
          </a:bodyPr>
          <a:lstStyle/>
          <a:p>
            <a:endParaRPr lang="en-US" dirty="0">
              <a:latin typeface="Times New Roman" panose="02020603050405020304" pitchFamily="18" charset="0"/>
              <a:cs typeface="Times New Roman" panose="02020603050405020304" pitchFamily="18" charset="0"/>
            </a:endParaRPr>
          </a:p>
        </p:txBody>
      </p:sp>
      <p:pic>
        <p:nvPicPr>
          <p:cNvPr id="1026" name="Picture 2" descr="Image result for Ð·Ò¯ÑÑÐ½Ð¸Ð¹ ÑÐ¸ÑÑÐ¼ ÑÑÐ´Ð°Ñ Ð³ÑÐ¶ ÑÑ Ð²Ñ">
            <a:extLst>
              <a:ext uri="{FF2B5EF4-FFF2-40B4-BE49-F238E27FC236}">
                <a16:creationId xmlns="" xmlns:a16="http://schemas.microsoft.com/office/drawing/2014/main" id="{B9931DF8-C268-430B-B42D-3D6A36E5B07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105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1818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B72EC5E-C242-4452-A66D-21372D8B6231}"/>
              </a:ext>
            </a:extLst>
          </p:cNvPr>
          <p:cNvSpPr>
            <a:spLocks noGrp="1"/>
          </p:cNvSpPr>
          <p:nvPr>
            <p:ph idx="1"/>
          </p:nvPr>
        </p:nvSpPr>
        <p:spPr>
          <a:xfrm>
            <a:off x="1294362" y="1097280"/>
            <a:ext cx="9603275" cy="4270591"/>
          </a:xfrm>
        </p:spPr>
        <p:txBody>
          <a:bodyPr>
            <a:normAutofit lnSpcReduction="10000"/>
          </a:bodyPr>
          <a:lstStyle/>
          <a:p>
            <a:pPr marL="457200" indent="-457200">
              <a:buFont typeface="+mj-lt"/>
              <a:buAutoNum type="arabicPeriod"/>
            </a:pPr>
            <a:r>
              <a:rPr lang="mn-MN" dirty="0">
                <a:latin typeface="Times New Roman" panose="02020603050405020304" pitchFamily="18" charset="0"/>
                <a:cs typeface="Times New Roman" panose="02020603050405020304" pitchFamily="18" charset="0"/>
              </a:rPr>
              <a:t>Титэм судасны өвчин нь хэмнэл алдагдал, зүрхний булчингийн үхжил буюу зүрхний шигдээс, зүрхний дутагдал гэнэт нас барах шалтгаан болдог. Гол шалтгаан нь судасны хатуурал </a:t>
            </a:r>
            <a:r>
              <a:rPr lang="mn-MN" b="1" dirty="0">
                <a:latin typeface="Times New Roman" panose="02020603050405020304" pitchFamily="18" charset="0"/>
                <a:cs typeface="Times New Roman" panose="02020603050405020304" pitchFamily="18" charset="0"/>
              </a:rPr>
              <a:t>атеросклероз</a:t>
            </a:r>
            <a:r>
              <a:rPr lang="mn-MN" dirty="0">
                <a:latin typeface="Times New Roman" panose="02020603050405020304" pitchFamily="18" charset="0"/>
                <a:cs typeface="Times New Roman" panose="02020603050405020304" pitchFamily="18" charset="0"/>
              </a:rPr>
              <a:t> юм. Судасны хатуурал нь артерийн судасны хананд өөх тос хуримтлагдаж судас нарийсан уян чанараа алдаснаас үүсдэг. Нарийссан судсанд цусны урсгал саатаж зүрхэнд очих тэжээлийн бодис хүчилтөрөгч багасдаг. Зүрхний булчинд цус дутагдахад цээжээр хатгуулж өвддөг. Энэ өвдөлтийг бах гэнэ. Судасны хатуурал ихэвчлэн дунд болон том хэмжээний судсыг ялангуяа:  </a:t>
            </a:r>
            <a:r>
              <a:rPr lang="en-US" dirty="0">
                <a:latin typeface="Times New Roman" panose="02020603050405020304" pitchFamily="18" charset="0"/>
                <a:cs typeface="Times New Roman" panose="02020603050405020304" pitchFamily="18" charset="0"/>
              </a:rPr>
              <a:t>-</a:t>
            </a:r>
            <a:r>
              <a:rPr lang="mn-MN" dirty="0">
                <a:latin typeface="Times New Roman" panose="02020603050405020304" pitchFamily="18" charset="0"/>
                <a:cs typeface="Times New Roman" panose="02020603050405020304" pitchFamily="18" charset="0"/>
              </a:rPr>
              <a:t> Гол судас, зүрхний титэм судас, тархийг хангадаг гүрээний судас, бөөрний судас, хөлний судсыг гэмтээдэг.</a:t>
            </a:r>
          </a:p>
          <a:p>
            <a:pPr marL="457200" indent="-457200">
              <a:buFont typeface="+mj-lt"/>
              <a:buAutoNum type="arabicPeriod"/>
            </a:pPr>
            <a:endParaRPr lang="mn-MN" dirty="0">
              <a:latin typeface="Times New Roman" panose="02020603050405020304" pitchFamily="18" charset="0"/>
              <a:cs typeface="Times New Roman" panose="02020603050405020304" pitchFamily="18" charset="0"/>
            </a:endParaRPr>
          </a:p>
          <a:p>
            <a:pPr marL="0" indent="0">
              <a:buNone/>
            </a:pPr>
            <a:r>
              <a:rPr lang="mn-MN" dirty="0">
                <a:latin typeface="Times New Roman" panose="02020603050405020304" pitchFamily="18" charset="0"/>
                <a:cs typeface="Times New Roman" panose="02020603050405020304" pitchFamily="18" charset="0"/>
              </a:rPr>
              <a:t> </a:t>
            </a:r>
          </a:p>
          <a:p>
            <a:pPr marL="0" indent="0">
              <a:buNone/>
            </a:pPr>
            <a:endParaRPr lang="mn-MN"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2068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A90C3BC-D78E-4BC5-9F29-5EC5EF3CB2FA}"/>
              </a:ext>
            </a:extLst>
          </p:cNvPr>
          <p:cNvSpPr>
            <a:spLocks noGrp="1"/>
          </p:cNvSpPr>
          <p:nvPr>
            <p:ph idx="1"/>
          </p:nvPr>
        </p:nvSpPr>
        <p:spPr>
          <a:xfrm>
            <a:off x="1451579" y="450166"/>
            <a:ext cx="9603275" cy="5148776"/>
          </a:xfrm>
        </p:spPr>
        <p:txBody>
          <a:bodyPr>
            <a:normAutofit/>
          </a:bodyPr>
          <a:lstStyle/>
          <a:p>
            <a:r>
              <a:rPr lang="mn-MN" b="1" dirty="0">
                <a:latin typeface="Times New Roman" panose="02020603050405020304" pitchFamily="18" charset="0"/>
                <a:cs typeface="Times New Roman" panose="02020603050405020304" pitchFamily="18" charset="0"/>
              </a:rPr>
              <a:t>Судасны хатуурал</a:t>
            </a:r>
            <a:r>
              <a:rPr lang="mn-MN" dirty="0">
                <a:latin typeface="Times New Roman" panose="02020603050405020304" pitchFamily="18" charset="0"/>
                <a:cs typeface="Times New Roman" panose="02020603050405020304" pitchFamily="18" charset="0"/>
              </a:rPr>
              <a:t> (</a:t>
            </a:r>
            <a:r>
              <a:rPr lang="mn-MN" dirty="0">
                <a:latin typeface="Times New Roman" panose="02020603050405020304" pitchFamily="18" charset="0"/>
                <a:cs typeface="Times New Roman" panose="02020603050405020304" pitchFamily="18" charset="0"/>
                <a:hlinkClick r:id="rId2" tooltip="Эртний грек хэл (ийм хуудас байхгүй)"/>
              </a:rPr>
              <a:t>эртний грек хэлээр</a:t>
            </a:r>
            <a:r>
              <a:rPr lang="mn-MN" dirty="0">
                <a:latin typeface="Times New Roman" panose="02020603050405020304" pitchFamily="18" charset="0"/>
                <a:cs typeface="Times New Roman" panose="02020603050405020304" pitchFamily="18" charset="0"/>
              </a:rPr>
              <a:t> </a:t>
            </a:r>
            <a:r>
              <a:rPr lang="el-GR" i="1" dirty="0">
                <a:latin typeface="Times New Roman" panose="02020603050405020304" pitchFamily="18" charset="0"/>
                <a:cs typeface="Times New Roman" panose="02020603050405020304" pitchFamily="18" charset="0"/>
              </a:rPr>
              <a:t>ἀρτηρία </a:t>
            </a:r>
            <a:r>
              <a:rPr lang="en-US" i="1" dirty="0" err="1">
                <a:latin typeface="Times New Roman" panose="02020603050405020304" pitchFamily="18" charset="0"/>
                <a:cs typeface="Times New Roman" panose="02020603050405020304" pitchFamily="18" charset="0"/>
              </a:rPr>
              <a:t>arterí</a:t>
            </a:r>
            <a:r>
              <a:rPr lang="mn-MN" i="1" dirty="0">
                <a:latin typeface="Times New Roman" panose="02020603050405020304" pitchFamily="18" charset="0"/>
                <a:cs typeface="Times New Roman" panose="02020603050405020304" pitchFamily="18" charset="0"/>
              </a:rPr>
              <a:t>а</a:t>
            </a:r>
            <a:r>
              <a:rPr lang="mn-MN" dirty="0">
                <a:latin typeface="Times New Roman" panose="02020603050405020304" pitchFamily="18" charset="0"/>
                <a:cs typeface="Times New Roman" panose="02020603050405020304" pitchFamily="18" charset="0"/>
              </a:rPr>
              <a:t> „судас“ ба </a:t>
            </a:r>
            <a:r>
              <a:rPr lang="el-GR" i="1" dirty="0">
                <a:latin typeface="Times New Roman" panose="02020603050405020304" pitchFamily="18" charset="0"/>
                <a:cs typeface="Times New Roman" panose="02020603050405020304" pitchFamily="18" charset="0"/>
              </a:rPr>
              <a:t>σκληρός </a:t>
            </a:r>
            <a:r>
              <a:rPr lang="en-US" i="1" dirty="0" err="1">
                <a:latin typeface="Times New Roman" panose="02020603050405020304" pitchFamily="18" charset="0"/>
                <a:cs typeface="Times New Roman" panose="02020603050405020304" pitchFamily="18" charset="0"/>
              </a:rPr>
              <a:t>sklerós</a:t>
            </a:r>
            <a:r>
              <a:rPr lang="en-US" dirty="0">
                <a:latin typeface="Times New Roman" panose="02020603050405020304" pitchFamily="18" charset="0"/>
                <a:cs typeface="Times New Roman" panose="02020603050405020304" pitchFamily="18" charset="0"/>
              </a:rPr>
              <a:t> „</a:t>
            </a:r>
            <a:r>
              <a:rPr lang="mn-MN" dirty="0">
                <a:latin typeface="Times New Roman" panose="02020603050405020304" pitchFamily="18" charset="0"/>
                <a:cs typeface="Times New Roman" panose="02020603050405020304" pitchFamily="18" charset="0"/>
              </a:rPr>
              <a:t>хатуу“) буюу </a:t>
            </a:r>
            <a:r>
              <a:rPr lang="mn-MN" i="1" dirty="0">
                <a:latin typeface="Times New Roman" panose="02020603050405020304" pitchFamily="18" charset="0"/>
                <a:cs typeface="Times New Roman" panose="02020603050405020304" pitchFamily="18" charset="0"/>
              </a:rPr>
              <a:t>артерийн шохойжилт</a:t>
            </a:r>
            <a:r>
              <a:rPr lang="mn-MN" dirty="0">
                <a:latin typeface="Times New Roman" panose="02020603050405020304" pitchFamily="18" charset="0"/>
                <a:cs typeface="Times New Roman" panose="02020603050405020304" pitchFamily="18" charset="0"/>
              </a:rPr>
              <a:t> гэдэг нь </a:t>
            </a:r>
            <a:r>
              <a:rPr lang="mn-MN" dirty="0">
                <a:latin typeface="Times New Roman" panose="02020603050405020304" pitchFamily="18" charset="0"/>
                <a:cs typeface="Times New Roman" panose="02020603050405020304" pitchFamily="18" charset="0"/>
                <a:hlinkClick r:id="rId3" tooltip="Артерийн судас"/>
              </a:rPr>
              <a:t>артерийн судасны</a:t>
            </a:r>
            <a:r>
              <a:rPr lang="mn-MN" dirty="0">
                <a:latin typeface="Times New Roman" panose="02020603050405020304" pitchFamily="18" charset="0"/>
                <a:cs typeface="Times New Roman" panose="02020603050405020304" pitchFamily="18" charset="0"/>
              </a:rPr>
              <a:t> системийн өвчнийг хэлэх бөгөөд энэ тохиолдолд судасны хананд цусны өөх тос, тромбо (бүлхэрсэн буюу өтгөрсөн цус), холбогч эд зэрэг нь тунадас байдлаар цугларч судсаар гүйх цусан хангамжийг багасгадаг өвчин юм. Судасны нарийслын үед цусанд бүлэн үүсч зүрхний бусад өвчин хүргэх аюултай. Өөрөөр зүрхнээс хүчил төрөгч болон шим тэжээлээр баялаг цусыг биеийн бусад хэсгүүдэд тараадаг судсууд хатуурч улмаар бусад эрхтнүүдэд очих цусан хангамж багасахыг судасны хатуурал гэнэ. Эрүүл судсууд нь уян хатан байдаг бол судасны хатуурлын үеэр судасны хана хөшиж хатуу болдог.</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86856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B4C2359-B175-40E9-AF93-13C8F01DB3A4}"/>
              </a:ext>
            </a:extLst>
          </p:cNvPr>
          <p:cNvSpPr>
            <a:spLocks noGrp="1"/>
          </p:cNvSpPr>
          <p:nvPr>
            <p:ph idx="1"/>
          </p:nvPr>
        </p:nvSpPr>
        <p:spPr>
          <a:xfrm>
            <a:off x="1451579" y="351692"/>
            <a:ext cx="9603275" cy="5247250"/>
          </a:xfrm>
        </p:spPr>
        <p:txBody>
          <a:bodyPr>
            <a:normAutofit lnSpcReduction="10000"/>
          </a:bodyPr>
          <a:lstStyle/>
          <a:p>
            <a:r>
              <a:rPr lang="mn-MN" dirty="0">
                <a:latin typeface="Times New Roman" panose="02020603050405020304" pitchFamily="18" charset="0"/>
                <a:cs typeface="Times New Roman" panose="02020603050405020304" pitchFamily="18" charset="0"/>
              </a:rPr>
              <a:t>Судасны хатуурал нь удаан хугацааны туршид явагддаг тул ихэвчлэн шинж тэмдэг ажиглагдахгүй. Харин судас маш нарийн болсон эсвэл цусанд бүлэн үүссэн тохиолдолд бусад эрхтнүүдийн цусан хангамж дутагдаж, шинж тэмдгүүд илэрч эхэлнэ. Зарим тохиолдолд бүлэнтэй цус нь цусан хангамжийг бүрэн хааж зүрхний шигдээс болдог.</a:t>
            </a:r>
          </a:p>
          <a:p>
            <a:pPr marL="0" indent="0">
              <a:buNone/>
            </a:pPr>
            <a:r>
              <a:rPr lang="mn-MN" dirty="0">
                <a:latin typeface="Times New Roman" panose="02020603050405020304" pitchFamily="18" charset="0"/>
                <a:cs typeface="Times New Roman" panose="02020603050405020304" pitchFamily="18" charset="0"/>
              </a:rPr>
              <a:t> </a:t>
            </a:r>
            <a:r>
              <a:rPr lang="mn-MN" b="1" dirty="0">
                <a:latin typeface="Times New Roman" panose="02020603050405020304" pitchFamily="18" charset="0"/>
                <a:cs typeface="Times New Roman" panose="02020603050405020304" pitchFamily="18" charset="0"/>
              </a:rPr>
              <a:t>Судасны нарийслын үед дараах шинж тэмдгүүд ажиглагдана. Үүнд</a:t>
            </a:r>
          </a:p>
          <a:p>
            <a:r>
              <a:rPr lang="mn-MN" dirty="0">
                <a:latin typeface="Times New Roman" panose="02020603050405020304" pitchFamily="18" charset="0"/>
                <a:cs typeface="Times New Roman" panose="02020603050405020304" pitchFamily="18" charset="0"/>
              </a:rPr>
              <a:t>Зүрхний артерийн судас нарийссан бол цээжээр дарж өвдөх, цээж хатгуулж өвдөх</a:t>
            </a:r>
          </a:p>
          <a:p>
            <a:r>
              <a:rPr lang="mn-MN" dirty="0">
                <a:latin typeface="Times New Roman" panose="02020603050405020304" pitchFamily="18" charset="0"/>
                <a:cs typeface="Times New Roman" panose="02020603050405020304" pitchFamily="18" charset="0"/>
              </a:rPr>
              <a:t>Тархины судас нарийссан бол гар хөл бадайрах, ярихад түгдрэх, нэг нүд үе үе харахаа болих, нүүрний булчин сулрах зэрэг ажиглагдах бөгөөд шинж тэмдгүүдийг үл тоон удаан явбал цус харвалт болох аюултай.</a:t>
            </a:r>
          </a:p>
          <a:p>
            <a:r>
              <a:rPr lang="mn-MN" dirty="0">
                <a:latin typeface="Times New Roman" panose="02020603050405020304" pitchFamily="18" charset="0"/>
                <a:cs typeface="Times New Roman" panose="02020603050405020304" pitchFamily="18" charset="0"/>
              </a:rPr>
              <a:t>Гар хөлийн судас нарийссан бол алхахад өвдөх, гараа хөдөлгөхөд өвдөх</a:t>
            </a:r>
          </a:p>
          <a:p>
            <a:r>
              <a:rPr lang="mn-MN" dirty="0">
                <a:latin typeface="Times New Roman" panose="02020603050405020304" pitchFamily="18" charset="0"/>
                <a:cs typeface="Times New Roman" panose="02020603050405020304" pitchFamily="18" charset="0"/>
              </a:rPr>
              <a:t>Бөөрний судас нарийссан бол бөөрний дутагдалд орж, цусны даралт ихсэх зэрэг шинж тэмдэг ажиглагдана.</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59018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DC66DF5-B395-4A52-AAF2-5AB202E97DE2}"/>
              </a:ext>
            </a:extLst>
          </p:cNvPr>
          <p:cNvSpPr>
            <a:spLocks noGrp="1"/>
          </p:cNvSpPr>
          <p:nvPr>
            <p:ph idx="1"/>
          </p:nvPr>
        </p:nvSpPr>
        <p:spPr>
          <a:xfrm>
            <a:off x="1451579" y="365760"/>
            <a:ext cx="9603275" cy="5100585"/>
          </a:xfrm>
        </p:spPr>
        <p:txBody>
          <a:bodyPr>
            <a:normAutofit fontScale="85000" lnSpcReduction="10000"/>
          </a:bodyPr>
          <a:lstStyle/>
          <a:p>
            <a:r>
              <a:rPr lang="mn-MN" dirty="0">
                <a:latin typeface="Times New Roman" panose="02020603050405020304" pitchFamily="18" charset="0"/>
                <a:cs typeface="Times New Roman" panose="02020603050405020304" pitchFamily="18" charset="0"/>
              </a:rPr>
              <a:t>Судасны хатуурал нарийсал нь идэр наснаас эхлэн урт хугацааны туршид явагддаг байх магадлалтай. Голчилох шалтгаан нь артерийн судасны ханын гэмтэл. Гэмтэл доорх шалтгаандаас үүсдэг.</a:t>
            </a:r>
          </a:p>
          <a:p>
            <a:r>
              <a:rPr lang="mn-MN" dirty="0">
                <a:latin typeface="Times New Roman" panose="02020603050405020304" pitchFamily="18" charset="0"/>
                <a:cs typeface="Times New Roman" panose="02020603050405020304" pitchFamily="18" charset="0"/>
              </a:rPr>
              <a:t>Цусны даралт өндөр байх</a:t>
            </a:r>
          </a:p>
          <a:p>
            <a:r>
              <a:rPr lang="mn-MN" dirty="0">
                <a:latin typeface="Times New Roman" panose="02020603050405020304" pitchFamily="18" charset="0"/>
                <a:cs typeface="Times New Roman" panose="02020603050405020304" pitchFamily="18" charset="0"/>
              </a:rPr>
              <a:t>Хлостеролын түвшин өндөр байх</a:t>
            </a:r>
          </a:p>
          <a:p>
            <a:r>
              <a:rPr lang="mn-MN" dirty="0">
                <a:latin typeface="Times New Roman" panose="02020603050405020304" pitchFamily="18" charset="0"/>
                <a:cs typeface="Times New Roman" panose="02020603050405020304" pitchFamily="18" charset="0"/>
              </a:rPr>
              <a:t>Цусан дахь триглицеридийн хэмжээ их байхййй</a:t>
            </a:r>
          </a:p>
          <a:p>
            <a:r>
              <a:rPr lang="mn-MN" dirty="0">
                <a:latin typeface="Times New Roman" panose="02020603050405020304" pitchFamily="18" charset="0"/>
                <a:cs typeface="Times New Roman" panose="02020603050405020304" pitchFamily="18" charset="0"/>
              </a:rPr>
              <a:t>Тамхи татах</a:t>
            </a:r>
          </a:p>
          <a:p>
            <a:r>
              <a:rPr lang="mn-MN" dirty="0">
                <a:latin typeface="Times New Roman" panose="02020603050405020304" pitchFamily="18" charset="0"/>
                <a:cs typeface="Times New Roman" panose="02020603050405020304" pitchFamily="18" charset="0"/>
              </a:rPr>
              <a:t>Хэт таргалалт</a:t>
            </a:r>
          </a:p>
          <a:p>
            <a:r>
              <a:rPr lang="mn-MN" dirty="0">
                <a:latin typeface="Times New Roman" panose="02020603050405020304" pitchFamily="18" charset="0"/>
                <a:cs typeface="Times New Roman" panose="02020603050405020304" pitchFamily="18" charset="0"/>
              </a:rPr>
              <a:t>Чихрийн шижин</a:t>
            </a:r>
          </a:p>
          <a:p>
            <a:r>
              <a:rPr lang="mn-MN" dirty="0">
                <a:latin typeface="Times New Roman" panose="02020603050405020304" pitchFamily="18" charset="0"/>
                <a:cs typeface="Times New Roman" panose="02020603050405020304" pitchFamily="18" charset="0"/>
              </a:rPr>
              <a:t>Бусад өвчнөөс үүдэн үрэвссэн бол судасны дотор хана гэмтдэг.</a:t>
            </a:r>
          </a:p>
          <a:p>
            <a:r>
              <a:rPr lang="mn-MN" dirty="0">
                <a:latin typeface="Times New Roman" panose="02020603050405020304" pitchFamily="18" charset="0"/>
                <a:cs typeface="Times New Roman" panose="02020603050405020304" pitchFamily="18" charset="0"/>
              </a:rPr>
              <a:t>Артерийн судасны дотор хана гэмтэхэд цусны эсүүд болон бусад зүйлс гэмтсэн хэсэгт очиж наалдан судсыг нарийсгана. Олон жилийн туршид тослогууд болон хлостеролын агууламжтай бусад бодисууд гэмтсэн хэсэгт бөөгнөрсөөр судасны хатууралтай болоход хүргэдэг.</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919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2DA8BE1-F710-42F4-8625-C7F8019A68C1}"/>
              </a:ext>
            </a:extLst>
          </p:cNvPr>
          <p:cNvSpPr>
            <a:spLocks noGrp="1"/>
          </p:cNvSpPr>
          <p:nvPr>
            <p:ph idx="1"/>
          </p:nvPr>
        </p:nvSpPr>
        <p:spPr>
          <a:xfrm>
            <a:off x="1451579" y="450166"/>
            <a:ext cx="9603275" cy="5016179"/>
          </a:xfrm>
        </p:spPr>
        <p:txBody>
          <a:bodyPr>
            <a:normAutofit fontScale="85000" lnSpcReduction="20000"/>
          </a:bodyPr>
          <a:lstStyle/>
          <a:p>
            <a:pPr marL="0" indent="0">
              <a:buNone/>
            </a:pPr>
            <a:r>
              <a:rPr lang="mn-MN" b="1" dirty="0" smtClean="0">
                <a:latin typeface="Times New Roman" panose="02020603050405020304" pitchFamily="18" charset="0"/>
                <a:cs typeface="Times New Roman" panose="02020603050405020304" pitchFamily="18" charset="0"/>
              </a:rPr>
              <a:t>Хүндрэл</a:t>
            </a:r>
            <a:endParaRPr lang="en-US" b="1" dirty="0">
              <a:latin typeface="Times New Roman" panose="02020603050405020304" pitchFamily="18" charset="0"/>
              <a:cs typeface="Times New Roman" panose="02020603050405020304" pitchFamily="18" charset="0"/>
            </a:endParaRPr>
          </a:p>
          <a:p>
            <a:r>
              <a:rPr lang="mn-MN" dirty="0">
                <a:latin typeface="Times New Roman" panose="02020603050405020304" pitchFamily="18" charset="0"/>
                <a:cs typeface="Times New Roman" panose="02020603050405020304" pitchFamily="18" charset="0"/>
              </a:rPr>
              <a:t>Аль судас хатуурснаас шалтгаалан гарч болох хүндрэлүүд өөр өөр байна. Жишээ нь:</a:t>
            </a:r>
          </a:p>
          <a:p>
            <a:r>
              <a:rPr lang="mn-MN" dirty="0">
                <a:latin typeface="Times New Roman" panose="02020603050405020304" pitchFamily="18" charset="0"/>
                <a:cs typeface="Times New Roman" panose="02020603050405020304" pitchFamily="18" charset="0"/>
              </a:rPr>
              <a:t>Зүрхний титэм судасны эмгэг – Зүрхний титэм судас нарийсч, цээжээр дарж өвдөн улмаар зүрхний дутагдал болон зүрхний шигдээст хүргэх аюултай өвчин юм.</a:t>
            </a:r>
          </a:p>
          <a:p>
            <a:r>
              <a:rPr lang="mn-MN" dirty="0">
                <a:latin typeface="Times New Roman" panose="02020603050405020304" pitchFamily="18" charset="0"/>
                <a:cs typeface="Times New Roman" panose="02020603050405020304" pitchFamily="18" charset="0"/>
              </a:rPr>
              <a:t>Гүрээний судасны эмгэг – Тархитай ойролцоох артерийн судас хатуурвал гүрээний тараагуур судсанд нөлөөлж ишеми болон харвалт болох аюултай.</a:t>
            </a:r>
          </a:p>
          <a:p>
            <a:r>
              <a:rPr lang="mn-MN" dirty="0">
                <a:latin typeface="Times New Roman" panose="02020603050405020304" pitchFamily="18" charset="0"/>
                <a:cs typeface="Times New Roman" panose="02020603050405020304" pitchFamily="18" charset="0"/>
              </a:rPr>
              <a:t>Захын артерийн судасны эмгэг – Хөл гарын артерийн судас нарийсч халуун хүйтнийг бага мэдэрдэг болох бөгөөд үүнээс үүдэн түлэгдэх, хөлдөх аюултай. Ховор тохиолдолд гар хөлийн цусан хангамж багассанаар үхэлд хүргэдэг.</a:t>
            </a:r>
          </a:p>
          <a:p>
            <a:r>
              <a:rPr lang="mn-MN" dirty="0">
                <a:latin typeface="Times New Roman" panose="02020603050405020304" pitchFamily="18" charset="0"/>
                <a:cs typeface="Times New Roman" panose="02020603050405020304" pitchFamily="18" charset="0"/>
              </a:rPr>
              <a:t>Судасны хатуурал явагдаж байгаа хэсэгт цүлхэн үүсч болно. Ихэвчлэн онцлог шинж тэмдэг илрэхгүй боловч цүлхэн үүссэн хэсэгт хатгуулж өвддөг. Хэрэв цүлхэн хагарвал амь насанд аюултай дотуур цус алдалт явагдана. Мөн цүлхийсэн хэсэг доторх нөж судсанд орвол артерийн судсыг бөглөх аюултай.</a:t>
            </a:r>
          </a:p>
          <a:p>
            <a:r>
              <a:rPr lang="mn-MN" dirty="0">
                <a:latin typeface="Times New Roman" panose="02020603050405020304" pitchFamily="18" charset="0"/>
                <a:cs typeface="Times New Roman" panose="02020603050405020304" pitchFamily="18" charset="0"/>
              </a:rPr>
              <a:t>Архаг бөөрний өвчин – Бөөрний цусан хангамж дутагдаж бөөрөнд очих хүчилтөрөгч багасвал бөөрний дутагдал болон бусад архаг чанартай бөөрний өвчинд хүргэх магадлалтай.</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166327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8"/>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99</TotalTime>
  <Words>850</Words>
  <Application>Microsoft Office PowerPoint</Application>
  <PresentationFormat>Widescreen</PresentationFormat>
  <Paragraphs>54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Gill Sans MT</vt:lpstr>
      <vt:lpstr>Times New Roman</vt:lpstr>
      <vt:lpstr>Gallery</vt:lpstr>
      <vt:lpstr>PowerPoint Presentation</vt:lpstr>
      <vt:lpstr>Хичээлийн зорилго </vt:lpstr>
      <vt:lpstr>Зүрхний титэм судас гэж юу вэ?</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Gantomor</dc:creator>
  <cp:lastModifiedBy>Lenovo Bagsh</cp:lastModifiedBy>
  <cp:revision>13</cp:revision>
  <dcterms:created xsi:type="dcterms:W3CDTF">2018-11-28T11:54:38Z</dcterms:created>
  <dcterms:modified xsi:type="dcterms:W3CDTF">2019-10-08T04:57:13Z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6F09DED9-1FE7-42B1-86AC-174FFB5A0B11</vt:lpwstr>
  </property>
  <property fmtid="{D5CDD505-2E9C-101B-9397-08002B2CF9AE}" pid="3" name="ArticulatePath">
    <vt:lpwstr>зүрхний өвчин</vt:lpwstr>
  </property>
</Properties>
</file>