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9" r:id="rId14"/>
    <p:sldId id="267" r:id="rId15"/>
    <p:sldId id="26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F80D01-9E84-4E9B-8949-AA4A945EF4BD}" type="datetimeFigureOut">
              <a:rPr lang="en-US" smtClean="0"/>
              <a:t>1/21/2012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2043A-D464-47BF-B7B6-3B3BCF56B76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12043A-D464-47BF-B7B6-3B3BCF56B767}"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4D47EA-5139-4F97-BAB3-F6D370B7432C}" type="datetimeFigureOut">
              <a:rPr lang="en-US" smtClean="0"/>
              <a:pPr/>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D47EA-5139-4F97-BAB3-F6D370B7432C}" type="datetimeFigureOut">
              <a:rPr lang="en-US" smtClean="0"/>
              <a:pPr/>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D47EA-5139-4F97-BAB3-F6D370B7432C}" type="datetimeFigureOut">
              <a:rPr lang="en-US" smtClean="0"/>
              <a:pPr/>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D47EA-5139-4F97-BAB3-F6D370B7432C}" type="datetimeFigureOut">
              <a:rPr lang="en-US" smtClean="0"/>
              <a:pPr/>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4D47EA-5139-4F97-BAB3-F6D370B7432C}" type="datetimeFigureOut">
              <a:rPr lang="en-US" smtClean="0"/>
              <a:pPr/>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4D47EA-5139-4F97-BAB3-F6D370B7432C}" type="datetimeFigureOut">
              <a:rPr lang="en-US" smtClean="0"/>
              <a:pPr/>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4D47EA-5139-4F97-BAB3-F6D370B7432C}" type="datetimeFigureOut">
              <a:rPr lang="en-US" smtClean="0"/>
              <a:pPr/>
              <a:t>1/21/2012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4D47EA-5139-4F97-BAB3-F6D370B7432C}" type="datetimeFigureOut">
              <a:rPr lang="en-US" smtClean="0"/>
              <a:pPr/>
              <a:t>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D47EA-5139-4F97-BAB3-F6D370B7432C}" type="datetimeFigureOut">
              <a:rPr lang="en-US" smtClean="0"/>
              <a:pPr/>
              <a:t>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D47EA-5139-4F97-BAB3-F6D370B7432C}" type="datetimeFigureOut">
              <a:rPr lang="en-US" smtClean="0"/>
              <a:pPr/>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D47EA-5139-4F97-BAB3-F6D370B7432C}" type="datetimeFigureOut">
              <a:rPr lang="en-US" smtClean="0"/>
              <a:pPr/>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A58F0-577C-488C-937D-C3A824D5F4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D47EA-5139-4F97-BAB3-F6D370B7432C}" type="datetimeFigureOut">
              <a:rPr lang="en-US" smtClean="0"/>
              <a:pPr/>
              <a:t>1/21/2012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A58F0-577C-488C-937D-C3A824D5F4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28800"/>
            <a:ext cx="8229600" cy="3505200"/>
          </a:xfrm>
        </p:spPr>
        <p:txBody>
          <a:bodyPr>
            <a:normAutofit/>
          </a:bodyPr>
          <a:lstStyle/>
          <a:p>
            <a:r>
              <a:rPr lang="mn-MN" sz="6000" dirty="0" smtClean="0"/>
              <a:t>Ургамлын иш</a:t>
            </a:r>
            <a:endParaRPr lang="en-US" sz="6000" dirty="0"/>
          </a:p>
        </p:txBody>
      </p:sp>
      <p:pic>
        <p:nvPicPr>
          <p:cNvPr id="3" name="Picture 4" descr="sand_pine_scrub"/>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1066800" y="381000"/>
            <a:ext cx="5458033" cy="1107996"/>
          </a:xfrm>
          <a:prstGeom prst="rect">
            <a:avLst/>
          </a:prstGeom>
        </p:spPr>
        <p:txBody>
          <a:bodyPr wrap="none">
            <a:spAutoFit/>
          </a:bodyPr>
          <a:lstStyle/>
          <a:p>
            <a:r>
              <a:rPr lang="mn-MN" sz="6600" dirty="0" smtClean="0">
                <a:solidFill>
                  <a:srgbClr val="FFFF00"/>
                </a:solidFill>
                <a:latin typeface="Arial" pitchFamily="34" charset="0"/>
                <a:cs typeface="Arial" pitchFamily="34" charset="0"/>
              </a:rPr>
              <a:t>Ургамлын иш</a:t>
            </a:r>
            <a:endParaRPr lang="en-US" sz="6600" dirty="0">
              <a:solidFill>
                <a:srgbClr val="FFFF00"/>
              </a:solidFill>
              <a:latin typeface="Arial" pitchFamily="34" charset="0"/>
              <a:cs typeface="Arial" pitchFamily="34" charset="0"/>
            </a:endParaRPr>
          </a:p>
        </p:txBody>
      </p:sp>
      <p:sp>
        <p:nvSpPr>
          <p:cNvPr id="6" name="Rectangle 5"/>
          <p:cNvSpPr/>
          <p:nvPr/>
        </p:nvSpPr>
        <p:spPr>
          <a:xfrm>
            <a:off x="2133600" y="5181600"/>
            <a:ext cx="6400800" cy="954107"/>
          </a:xfrm>
          <a:prstGeom prst="rect">
            <a:avLst/>
          </a:prstGeom>
        </p:spPr>
        <p:txBody>
          <a:bodyPr wrap="square">
            <a:spAutoFit/>
          </a:bodyPr>
          <a:lstStyle/>
          <a:p>
            <a:r>
              <a:rPr lang="mn-MN" sz="2800" b="1" dirty="0" smtClean="0">
                <a:solidFill>
                  <a:schemeClr val="accent6"/>
                </a:solidFill>
                <a:latin typeface="Arial" pitchFamily="34" charset="0"/>
                <a:cs typeface="Arial" pitchFamily="34" charset="0"/>
              </a:rPr>
              <a:t>ОУЦ сургуулийн Биологийн багш А.Цэрэнлхам</a:t>
            </a:r>
            <a:endParaRPr lang="en-US" sz="2800" b="1" dirty="0">
              <a:solidFill>
                <a:schemeClr val="accent6"/>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575050" y="0"/>
            <a:ext cx="5568950" cy="6858000"/>
          </a:xfrm>
          <a:solidFill>
            <a:schemeClr val="bg1"/>
          </a:solidFill>
        </p:spPr>
        <p:txBody>
          <a:bodyPr/>
          <a:lstStyle/>
          <a:p>
            <a:pPr>
              <a:buNone/>
            </a:pPr>
            <a:r>
              <a:rPr lang="mn-MN" dirty="0" smtClean="0"/>
              <a:t>                       Найлзуурын</a:t>
            </a:r>
          </a:p>
          <a:p>
            <a:pPr>
              <a:buNone/>
            </a:pPr>
            <a:r>
              <a:rPr lang="mn-MN" dirty="0" smtClean="0"/>
              <a:t>Нахиаг</a:t>
            </a:r>
          </a:p>
          <a:p>
            <a:pPr>
              <a:buNone/>
            </a:pPr>
            <a:r>
              <a:rPr lang="mn-MN" dirty="0" smtClean="0"/>
              <a:t>                        Цэцгийн</a:t>
            </a:r>
          </a:p>
          <a:p>
            <a:pPr>
              <a:buNone/>
            </a:pPr>
            <a:r>
              <a:rPr lang="mn-MN" dirty="0" smtClean="0"/>
              <a:t>  Нахиаг байрлалаар нь</a:t>
            </a:r>
          </a:p>
          <a:p>
            <a:pPr>
              <a:buNone/>
            </a:pPr>
            <a:endParaRPr lang="mn-MN" dirty="0"/>
          </a:p>
          <a:p>
            <a:pPr>
              <a:buNone/>
            </a:pPr>
            <a:endParaRPr lang="mn-MN" dirty="0" smtClean="0"/>
          </a:p>
          <a:p>
            <a:pPr>
              <a:buNone/>
            </a:pPr>
            <a:endParaRPr lang="mn-MN" dirty="0" smtClean="0"/>
          </a:p>
          <a:p>
            <a:pPr>
              <a:buNone/>
            </a:pPr>
            <a:r>
              <a:rPr lang="mn-MN" dirty="0" smtClean="0"/>
              <a:t>Оройн              </a:t>
            </a:r>
            <a:r>
              <a:rPr lang="mn-MN" dirty="0" smtClean="0"/>
              <a:t>Хажуугийн</a:t>
            </a:r>
            <a:endParaRPr lang="en-US" dirty="0"/>
          </a:p>
        </p:txBody>
      </p:sp>
      <p:sp>
        <p:nvSpPr>
          <p:cNvPr id="4" name="Text Placeholder 3"/>
          <p:cNvSpPr>
            <a:spLocks noGrp="1"/>
          </p:cNvSpPr>
          <p:nvPr>
            <p:ph type="body" sz="half" idx="2"/>
          </p:nvPr>
        </p:nvSpPr>
        <p:spPr/>
        <p:txBody>
          <a:bodyPr/>
          <a:lstStyle/>
          <a:p>
            <a:endParaRPr lang="en-US" dirty="0"/>
          </a:p>
        </p:txBody>
      </p:sp>
      <p:cxnSp>
        <p:nvCxnSpPr>
          <p:cNvPr id="6" name="Straight Arrow Connector 5"/>
          <p:cNvCxnSpPr/>
          <p:nvPr/>
        </p:nvCxnSpPr>
        <p:spPr>
          <a:xfrm flipV="1">
            <a:off x="5257800" y="685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5219700" y="1181100"/>
            <a:ext cx="609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4572000" y="3124200"/>
            <a:ext cx="1219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791200" y="3124200"/>
            <a:ext cx="1143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 name="Picture 8" descr="structure of a plant"/>
          <p:cNvPicPr/>
          <p:nvPr/>
        </p:nvPicPr>
        <p:blipFill>
          <a:blip r:embed="rId2"/>
          <a:srcRect/>
          <a:stretch>
            <a:fillRect/>
          </a:stretch>
        </p:blipFill>
        <p:spPr bwMode="auto">
          <a:xfrm>
            <a:off x="0" y="0"/>
            <a:ext cx="3505201"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6172200"/>
          </a:xfrm>
        </p:spPr>
        <p:txBody>
          <a:bodyPr/>
          <a:lstStyle/>
          <a:p>
            <a:pPr algn="l"/>
            <a:r>
              <a:rPr lang="mn-MN" dirty="0" smtClean="0">
                <a:latin typeface="Arial" pitchFamily="34" charset="0"/>
                <a:cs typeface="Arial" pitchFamily="34" charset="0"/>
              </a:rPr>
              <a:t>Ургалгүй өнжсөн нахиаг ичсэн нахиа гэнэ. Оройн нахиаг тайрвал ичсэн нахиа сэргэж урган мод сөөг саглагар мөчиртэй болдог.</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a:r>
              <a:rPr lang="mn-MN" dirty="0" smtClean="0"/>
              <a:t>Ишний олон хэлбэр</a:t>
            </a:r>
            <a:br>
              <a:rPr lang="mn-MN" dirty="0" smtClean="0"/>
            </a:br>
            <a:r>
              <a:rPr lang="mn-MN" dirty="0" smtClean="0"/>
              <a:t>Ургамлыг ишний хэлбэрээр нь</a:t>
            </a:r>
            <a:r>
              <a:rPr lang="en-US" dirty="0" smtClean="0"/>
              <a:t/>
            </a:r>
            <a:br>
              <a:rPr lang="en-US" dirty="0" smtClean="0"/>
            </a:br>
            <a:r>
              <a:rPr lang="mn-MN" dirty="0" smtClean="0">
                <a:latin typeface="Arial" pitchFamily="34" charset="0"/>
                <a:cs typeface="Arial" pitchFamily="34" charset="0"/>
              </a:rPr>
              <a:t>1.Модлог иш / нарс,улиас,хус,хуш/</a:t>
            </a:r>
            <a:br>
              <a:rPr lang="mn-MN" dirty="0" smtClean="0">
                <a:latin typeface="Arial" pitchFamily="34" charset="0"/>
                <a:cs typeface="Arial" pitchFamily="34" charset="0"/>
              </a:rPr>
            </a:br>
            <a:r>
              <a:rPr lang="mn-MN" dirty="0" smtClean="0">
                <a:latin typeface="Arial" pitchFamily="34" charset="0"/>
                <a:cs typeface="Arial" pitchFamily="34" charset="0"/>
              </a:rPr>
              <a:t>2.Сөөглөг иш / нохон хошуу, шар хуайс, чацаргана/</a:t>
            </a:r>
            <a:br>
              <a:rPr lang="mn-MN" dirty="0" smtClean="0">
                <a:latin typeface="Arial" pitchFamily="34" charset="0"/>
                <a:cs typeface="Arial" pitchFamily="34" charset="0"/>
              </a:rPr>
            </a:br>
            <a:r>
              <a:rPr lang="mn-MN" dirty="0" smtClean="0">
                <a:latin typeface="Arial" pitchFamily="34" charset="0"/>
                <a:cs typeface="Arial" pitchFamily="34" charset="0"/>
              </a:rPr>
              <a:t>3.өвслөг иш / багваахай, дэрс,/</a:t>
            </a:r>
            <a:r>
              <a:rPr lang="mn-MN" dirty="0" smtClean="0"/>
              <a:t/>
            </a:r>
            <a:br>
              <a:rPr lang="mn-MN" dirty="0" smtClean="0"/>
            </a:br>
            <a:r>
              <a:rPr lang="mn-MN" dirty="0" smtClean="0"/>
              <a:t/>
            </a:r>
            <a:br>
              <a:rPr lang="mn-MN" dirty="0" smtClean="0"/>
            </a:br>
            <a:r>
              <a:rPr lang="mn-MN" dirty="0"/>
              <a:t/>
            </a:r>
            <a:br>
              <a:rPr lang="mn-MN" dirty="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105400"/>
          </a:xfrm>
        </p:spPr>
        <p:txBody>
          <a:bodyPr>
            <a:normAutofit fontScale="90000"/>
          </a:bodyPr>
          <a:lstStyle/>
          <a:p>
            <a:r>
              <a:rPr lang="mn-MN" dirty="0" smtClean="0"/>
              <a:t>Ишний хөндлөн огтлолын хэлбэрүүд:</a:t>
            </a:r>
            <a:br>
              <a:rPr lang="mn-MN" dirty="0" smtClean="0"/>
            </a:br>
            <a:r>
              <a:rPr lang="mn-MN" dirty="0" smtClean="0"/>
              <a:t>1.Бөөрөнхий иш</a:t>
            </a:r>
            <a:br>
              <a:rPr lang="mn-MN" dirty="0" smtClean="0"/>
            </a:br>
            <a:r>
              <a:rPr lang="mn-MN" dirty="0" smtClean="0"/>
              <a:t>2.Дөрвөлжин иш</a:t>
            </a:r>
            <a:br>
              <a:rPr lang="mn-MN" dirty="0" smtClean="0"/>
            </a:br>
            <a:r>
              <a:rPr lang="mn-MN" dirty="0" smtClean="0"/>
              <a:t>3.Гурвалжин иш</a:t>
            </a:r>
            <a:br>
              <a:rPr lang="mn-MN" dirty="0" smtClean="0"/>
            </a:br>
            <a:r>
              <a:rPr lang="mn-MN" dirty="0" smtClean="0"/>
              <a:t>4.хөндий иш</a:t>
            </a:r>
            <a:br>
              <a:rPr lang="mn-MN" dirty="0" smtClean="0"/>
            </a:br>
            <a:r>
              <a:rPr lang="mn-MN" dirty="0" smtClean="0"/>
              <a:t>5.Далавчтай  иш</a:t>
            </a:r>
            <a:br>
              <a:rPr lang="mn-MN" dirty="0" smtClean="0"/>
            </a:br>
            <a:r>
              <a:rPr lang="mn-MN" dirty="0" smtClean="0"/>
              <a:t>6.Хавтгай иш</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638800"/>
          </a:xfrm>
        </p:spPr>
        <p:txBody>
          <a:bodyPr>
            <a:normAutofit fontScale="90000"/>
          </a:bodyPr>
          <a:lstStyle/>
          <a:p>
            <a:pPr algn="l"/>
            <a:r>
              <a:rPr lang="mn-MN" dirty="0" smtClean="0"/>
              <a:t>Ишний олон хэлбэр</a:t>
            </a:r>
            <a:br>
              <a:rPr lang="mn-MN" dirty="0" smtClean="0"/>
            </a:br>
            <a:r>
              <a:rPr lang="mn-MN" dirty="0" smtClean="0"/>
              <a:t>1.Босоо иш / хуш, холтсон цэцэг/</a:t>
            </a:r>
            <a:br>
              <a:rPr lang="mn-MN" dirty="0" smtClean="0"/>
            </a:br>
            <a:r>
              <a:rPr lang="mn-MN" dirty="0" smtClean="0"/>
              <a:t>2.Асдаг иш /</a:t>
            </a:r>
            <a:r>
              <a:rPr lang="mn-MN" dirty="0" smtClean="0">
                <a:latin typeface="Arial" pitchFamily="34" charset="0"/>
                <a:cs typeface="Arial" pitchFamily="34" charset="0"/>
              </a:rPr>
              <a:t> вандуй , гиш</a:t>
            </a:r>
            <a:r>
              <a:rPr lang="mn-MN" dirty="0" smtClean="0"/>
              <a:t> /</a:t>
            </a:r>
            <a:br>
              <a:rPr lang="mn-MN" dirty="0" smtClean="0"/>
            </a:br>
            <a:r>
              <a:rPr lang="mn-MN" dirty="0" smtClean="0"/>
              <a:t>3.Ороодог иш / чөдөр сэдэргэнэ, чөдөр тарна /</a:t>
            </a:r>
            <a:br>
              <a:rPr lang="mn-MN" dirty="0" smtClean="0"/>
            </a:br>
            <a:r>
              <a:rPr lang="mn-MN" dirty="0" smtClean="0"/>
              <a:t>4.Мөлхөө иш / гүзээлзгэнэ</a:t>
            </a:r>
            <a:r>
              <a:rPr lang="mn-MN" smtClean="0"/>
              <a:t>, гичгэнэ/</a:t>
            </a:r>
            <a:br>
              <a:rPr lang="mn-MN" smtClean="0"/>
            </a:br>
            <a:r>
              <a:rPr lang="mn-MN" smtClean="0"/>
              <a:t>5.Богиноссон иш / таван салаа/</a:t>
            </a:r>
            <a:r>
              <a:rPr lang="mn-MN" dirty="0" smtClean="0"/>
              <a:t/>
            </a:r>
            <a:br>
              <a:rPr lang="mn-MN"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normAutofit/>
          </a:bodyPr>
          <a:lstStyle/>
          <a:p>
            <a:pPr algn="just"/>
            <a:r>
              <a:rPr lang="mn-MN" dirty="0" smtClean="0"/>
              <a:t>Ишний дүрс хувирал</a:t>
            </a:r>
            <a:br>
              <a:rPr lang="mn-MN" dirty="0" smtClean="0"/>
            </a:br>
            <a:r>
              <a:rPr lang="mn-MN" dirty="0" smtClean="0"/>
              <a:t>1. Үндэслэг иш /хиаг ,согоовор/</a:t>
            </a:r>
            <a:br>
              <a:rPr lang="mn-MN" dirty="0" smtClean="0"/>
            </a:br>
            <a:r>
              <a:rPr lang="mn-MN" dirty="0" smtClean="0"/>
              <a:t>2. Сонгинолог иш /сонгино. таана</a:t>
            </a:r>
            <a:br>
              <a:rPr lang="mn-MN" dirty="0" smtClean="0"/>
            </a:br>
            <a:r>
              <a:rPr lang="mn-MN" dirty="0" smtClean="0"/>
              <a:t>3. Булцуу / төмс /          </a:t>
            </a:r>
            <a:endParaRPr lang="en-U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49962"/>
          </a:xfrm>
        </p:spPr>
        <p:txBody>
          <a:bodyPr>
            <a:normAutofit/>
          </a:bodyPr>
          <a:lstStyle/>
          <a:p>
            <a:pPr algn="l"/>
            <a:r>
              <a:rPr lang="mn-MN" sz="3600" dirty="0" smtClean="0">
                <a:latin typeface="Arial" pitchFamily="34" charset="0"/>
                <a:cs typeface="Arial" pitchFamily="34" charset="0"/>
              </a:rPr>
              <a:t>Дасгал:</a:t>
            </a:r>
            <a:br>
              <a:rPr lang="mn-MN" sz="3600" dirty="0" smtClean="0">
                <a:latin typeface="Arial" pitchFamily="34" charset="0"/>
                <a:cs typeface="Arial" pitchFamily="34" charset="0"/>
              </a:rPr>
            </a:br>
            <a:r>
              <a:rPr lang="mn-MN" sz="3600" dirty="0" smtClean="0">
                <a:latin typeface="Arial" pitchFamily="34" charset="0"/>
                <a:cs typeface="Arial" pitchFamily="34" charset="0"/>
              </a:rPr>
              <a:t>1.Ишний навч  гарсан хэсгийг .... гэнэ</a:t>
            </a:r>
            <a:br>
              <a:rPr lang="mn-MN" sz="3600" dirty="0" smtClean="0">
                <a:latin typeface="Arial" pitchFamily="34" charset="0"/>
                <a:cs typeface="Arial" pitchFamily="34" charset="0"/>
              </a:rPr>
            </a:br>
            <a:r>
              <a:rPr lang="mn-MN" sz="3600" dirty="0" smtClean="0">
                <a:latin typeface="Arial" pitchFamily="34" charset="0"/>
                <a:cs typeface="Arial" pitchFamily="34" charset="0"/>
              </a:rPr>
              <a:t>а.найлзуур б.үе  в. Зайдмал</a:t>
            </a:r>
            <a:br>
              <a:rPr lang="mn-MN" sz="3600" dirty="0" smtClean="0">
                <a:latin typeface="Arial" pitchFamily="34" charset="0"/>
                <a:cs typeface="Arial" pitchFamily="34" charset="0"/>
              </a:rPr>
            </a:br>
            <a:r>
              <a:rPr lang="mn-MN" sz="3600" dirty="0" smtClean="0">
                <a:latin typeface="Arial" pitchFamily="34" charset="0"/>
                <a:cs typeface="Arial" pitchFamily="34" charset="0"/>
              </a:rPr>
              <a:t>2.Үеүүдийн хоорондох зайг ......гэнэ</a:t>
            </a:r>
            <a:br>
              <a:rPr lang="mn-MN" sz="3600" dirty="0" smtClean="0">
                <a:latin typeface="Arial" pitchFamily="34" charset="0"/>
                <a:cs typeface="Arial" pitchFamily="34" charset="0"/>
              </a:rPr>
            </a:br>
            <a:r>
              <a:rPr lang="mn-MN" sz="3600" dirty="0" smtClean="0">
                <a:latin typeface="Arial" pitchFamily="34" charset="0"/>
                <a:cs typeface="Arial" pitchFamily="34" charset="0"/>
              </a:rPr>
              <a:t> а.найлзуур б.үе  в. Зайдмал</a:t>
            </a:r>
            <a:br>
              <a:rPr lang="mn-MN" sz="3600" dirty="0" smtClean="0">
                <a:latin typeface="Arial" pitchFamily="34" charset="0"/>
                <a:cs typeface="Arial" pitchFamily="34" charset="0"/>
              </a:rPr>
            </a:br>
            <a:r>
              <a:rPr lang="mn-MN" sz="3600" dirty="0" smtClean="0">
                <a:latin typeface="Arial" pitchFamily="34" charset="0"/>
                <a:cs typeface="Arial" pitchFamily="34" charset="0"/>
              </a:rPr>
              <a:t>3.Аль нь босоо иштэй ургамал вэ?</a:t>
            </a:r>
            <a:br>
              <a:rPr lang="mn-MN" sz="3600" dirty="0" smtClean="0">
                <a:latin typeface="Arial" pitchFamily="34" charset="0"/>
                <a:cs typeface="Arial" pitchFamily="34" charset="0"/>
              </a:rPr>
            </a:br>
            <a:r>
              <a:rPr lang="mn-MN" sz="3600" dirty="0" smtClean="0">
                <a:latin typeface="Arial" pitchFamily="34" charset="0"/>
                <a:cs typeface="Arial" pitchFamily="34" charset="0"/>
              </a:rPr>
              <a:t>А. Улиас  Б. Чөдөр тарна  в. Гүзээлзгэнэ    Г. Вандуй</a:t>
            </a:r>
            <a:endParaRPr lang="en-US" sz="36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Зорилго</a:t>
            </a:r>
            <a:endParaRPr lang="en-US" dirty="0"/>
          </a:p>
        </p:txBody>
      </p:sp>
      <p:sp>
        <p:nvSpPr>
          <p:cNvPr id="3" name="Content Placeholder 2"/>
          <p:cNvSpPr>
            <a:spLocks noGrp="1"/>
          </p:cNvSpPr>
          <p:nvPr>
            <p:ph idx="1"/>
          </p:nvPr>
        </p:nvSpPr>
        <p:spPr>
          <a:xfrm>
            <a:off x="0" y="1295400"/>
            <a:ext cx="4724400" cy="5562600"/>
          </a:xfrm>
          <a:solidFill>
            <a:schemeClr val="bg1">
              <a:lumMod val="95000"/>
            </a:schemeClr>
          </a:solidFill>
        </p:spPr>
        <p:txBody>
          <a:bodyPr>
            <a:normAutofit/>
          </a:bodyPr>
          <a:lstStyle/>
          <a:p>
            <a:r>
              <a:rPr lang="mn-MN" dirty="0" smtClean="0">
                <a:latin typeface="Arial" pitchFamily="34" charset="0"/>
                <a:cs typeface="Arial" pitchFamily="34" charset="0"/>
              </a:rPr>
              <a:t>Ургамлын ишний тухай мэддлэгтэй болох</a:t>
            </a:r>
          </a:p>
          <a:p>
            <a:r>
              <a:rPr lang="mn-MN" dirty="0" smtClean="0">
                <a:latin typeface="Arial" pitchFamily="34" charset="0"/>
                <a:cs typeface="Arial" pitchFamily="34" charset="0"/>
              </a:rPr>
              <a:t>Ишний олон хэлбэрүүдтэй танилцах</a:t>
            </a:r>
          </a:p>
          <a:p>
            <a:r>
              <a:rPr lang="mn-MN" dirty="0" smtClean="0">
                <a:latin typeface="Arial" pitchFamily="34" charset="0"/>
                <a:cs typeface="Arial" pitchFamily="34" charset="0"/>
              </a:rPr>
              <a:t>Ишний дүрс хувирлуудыг  мэдэх</a:t>
            </a:r>
            <a:endParaRPr lang="en-US" dirty="0">
              <a:latin typeface="Arial" pitchFamily="34" charset="0"/>
              <a:cs typeface="Arial" pitchFamily="34" charset="0"/>
            </a:endParaRPr>
          </a:p>
        </p:txBody>
      </p:sp>
      <p:pic>
        <p:nvPicPr>
          <p:cNvPr id="1027" name="Picture 3" descr="D:\New Folder (3)\Dec 08 2011 (E)\Watering.gif"/>
          <p:cNvPicPr>
            <a:picLocks noChangeAspect="1" noChangeArrowheads="1" noCrop="1"/>
          </p:cNvPicPr>
          <p:nvPr/>
        </p:nvPicPr>
        <p:blipFill>
          <a:blip r:embed="rId3"/>
          <a:srcRect/>
          <a:stretch>
            <a:fillRect/>
          </a:stretch>
        </p:blipFill>
        <p:spPr bwMode="auto">
          <a:xfrm>
            <a:off x="4648200" y="838200"/>
            <a:ext cx="4724400" cy="6019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3">
              <a:lumMod val="20000"/>
              <a:lumOff val="80000"/>
            </a:schemeClr>
          </a:solidFill>
        </p:spPr>
        <p:txBody>
          <a:bodyPr/>
          <a:lstStyle/>
          <a:p>
            <a:r>
              <a:rPr lang="mn-MN" dirty="0" smtClean="0"/>
              <a:t>Зорилт</a:t>
            </a:r>
            <a:endParaRPr lang="en-US" dirty="0"/>
          </a:p>
        </p:txBody>
      </p:sp>
      <p:sp>
        <p:nvSpPr>
          <p:cNvPr id="3" name="Content Placeholder 2"/>
          <p:cNvSpPr>
            <a:spLocks noGrp="1"/>
          </p:cNvSpPr>
          <p:nvPr>
            <p:ph idx="1"/>
          </p:nvPr>
        </p:nvSpPr>
        <p:spPr>
          <a:xfrm>
            <a:off x="0" y="1447800"/>
            <a:ext cx="9144000" cy="5410200"/>
          </a:xfrm>
          <a:solidFill>
            <a:schemeClr val="accent3">
              <a:lumMod val="20000"/>
              <a:lumOff val="80000"/>
            </a:schemeClr>
          </a:solidFill>
        </p:spPr>
        <p:txBody>
          <a:bodyPr/>
          <a:lstStyle/>
          <a:p>
            <a:r>
              <a:rPr lang="mn-MN" dirty="0" smtClean="0"/>
              <a:t>1. Ишний гадаад бүтцийг нэрлэнэ.</a:t>
            </a:r>
          </a:p>
          <a:p>
            <a:r>
              <a:rPr lang="mn-MN" dirty="0" smtClean="0"/>
              <a:t>2.Ишний үүргүүдийг мэднэ.</a:t>
            </a:r>
          </a:p>
          <a:p>
            <a:r>
              <a:rPr lang="mn-MN" dirty="0" smtClean="0"/>
              <a:t>3. Ишний олон хэлбэрүүдийг мэдэж жишээ гаргана.</a:t>
            </a:r>
          </a:p>
          <a:p>
            <a:r>
              <a:rPr lang="mn-MN" dirty="0" smtClean="0"/>
              <a:t>4.Ишний дүрс хувирлыг мэдэж авна.</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991600" cy="4297362"/>
          </a:xfrm>
        </p:spPr>
        <p:txBody>
          <a:bodyPr/>
          <a:lstStyle/>
          <a:p>
            <a:r>
              <a:rPr lang="mn-MN" dirty="0" smtClean="0"/>
              <a:t>Ургамлын иш гэж юуг хэлэх вэ?</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086600"/>
          </a:xfrm>
        </p:spPr>
        <p:txBody>
          <a:bodyPr>
            <a:normAutofit/>
          </a:bodyPr>
          <a:lstStyle/>
          <a:p>
            <a:pPr algn="just"/>
            <a:r>
              <a:rPr lang="mn-MN" dirty="0" smtClean="0"/>
              <a:t>Ургамлын навч, үндсийг холбосон тулгуур эрхтнийг иш гэнэ.</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2971800"/>
          </a:xfrm>
        </p:spPr>
        <p:txBody>
          <a:bodyPr/>
          <a:lstStyle/>
          <a:p>
            <a:r>
              <a:rPr lang="mn-MN" dirty="0" smtClean="0"/>
              <a:t>Иш ямар үүрэгтэй вэ?</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mn-MN" dirty="0" smtClean="0"/>
              <a:t>Ишний үүрэг:</a:t>
            </a:r>
            <a:br>
              <a:rPr lang="mn-MN" dirty="0" smtClean="0"/>
            </a:br>
            <a:r>
              <a:rPr lang="mn-MN" dirty="0" smtClean="0"/>
              <a:t>1.Навч, цэцгийг гэрэлд гаргах</a:t>
            </a:r>
            <a:br>
              <a:rPr lang="mn-MN" dirty="0" smtClean="0"/>
            </a:br>
            <a:r>
              <a:rPr lang="mn-MN" dirty="0" smtClean="0"/>
              <a:t>2.Үндэсний сорж авсан ус, эрдэс             бодис болон навчинд үүссэн шим бодисыг бусад эрхтнүүдэд дамжуулах үүрэгтэй.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rmAutofit/>
          </a:bodyPr>
          <a:lstStyle/>
          <a:p>
            <a:pPr algn="just"/>
            <a:r>
              <a:rPr lang="mn-MN" dirty="0" smtClean="0"/>
              <a:t>Ишэн дээр навч, нахиа байрлана.</a:t>
            </a:r>
            <a:br>
              <a:rPr lang="mn-MN" dirty="0" smtClean="0"/>
            </a:br>
            <a:r>
              <a:rPr lang="mn-MN" dirty="0" smtClean="0"/>
              <a:t>Навч, нахиа  цэцэг бүхий ишний хэсгийг </a:t>
            </a:r>
            <a:r>
              <a:rPr lang="mn-MN" b="1" dirty="0" smtClean="0"/>
              <a:t>найлзуур</a:t>
            </a:r>
            <a:r>
              <a:rPr lang="mn-MN" dirty="0" smtClean="0"/>
              <a:t> гэнэ.</a:t>
            </a:r>
            <a:br>
              <a:rPr lang="mn-MN" dirty="0" smtClean="0"/>
            </a:br>
            <a:r>
              <a:rPr lang="mn-MN" dirty="0" smtClean="0"/>
              <a:t>Ишний навч гарсан хэсгийг </a:t>
            </a:r>
            <a:r>
              <a:rPr lang="mn-MN" b="1" dirty="0" smtClean="0"/>
              <a:t>үе</a:t>
            </a:r>
            <a:r>
              <a:rPr lang="mn-MN" dirty="0" smtClean="0"/>
              <a:t> гэнэ.</a:t>
            </a:r>
            <a:br>
              <a:rPr lang="mn-MN" dirty="0" smtClean="0"/>
            </a:br>
            <a:r>
              <a:rPr lang="mn-MN" dirty="0" smtClean="0"/>
              <a:t>Тэдгээр үеүүдийн хоорондох зайг </a:t>
            </a:r>
            <a:r>
              <a:rPr lang="mn-MN" b="1" dirty="0" smtClean="0"/>
              <a:t>зайдмал</a:t>
            </a:r>
            <a:r>
              <a:rPr lang="mn-MN" dirty="0" smtClean="0"/>
              <a:t> гэнэ.</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pPr algn="just"/>
            <a:r>
              <a:rPr lang="mn-MN" dirty="0" smtClean="0"/>
              <a:t>Найлзуур</a:t>
            </a:r>
            <a:br>
              <a:rPr lang="mn-MN" dirty="0" smtClean="0"/>
            </a:br>
            <a:r>
              <a:rPr lang="mn-MN" dirty="0"/>
              <a:t/>
            </a:r>
            <a:br>
              <a:rPr lang="mn-MN" dirty="0"/>
            </a:br>
            <a:r>
              <a:rPr lang="mn-MN" dirty="0" smtClean="0"/>
              <a:t/>
            </a:r>
            <a:br>
              <a:rPr lang="mn-MN" dirty="0" smtClean="0"/>
            </a:br>
            <a:r>
              <a:rPr lang="mn-MN" dirty="0" smtClean="0"/>
              <a:t>Уртассан                        Богиноссон</a:t>
            </a:r>
            <a:endParaRPr lang="en-US" dirty="0"/>
          </a:p>
        </p:txBody>
      </p:sp>
      <p:cxnSp>
        <p:nvCxnSpPr>
          <p:cNvPr id="4" name="Straight Arrow Connector 3"/>
          <p:cNvCxnSpPr/>
          <p:nvPr/>
        </p:nvCxnSpPr>
        <p:spPr>
          <a:xfrm rot="10800000" flipV="1">
            <a:off x="1981200" y="2590800"/>
            <a:ext cx="24384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43400" y="2590800"/>
            <a:ext cx="21336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131</Words>
  <Application>Microsoft Office PowerPoint</Application>
  <PresentationFormat>On-screen Show (4:3)</PresentationFormat>
  <Paragraphs>33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Ургамлын иш</vt:lpstr>
      <vt:lpstr>Зорилго</vt:lpstr>
      <vt:lpstr>Зорилт</vt:lpstr>
      <vt:lpstr>Ургамлын иш гэж юуг хэлэх вэ?</vt:lpstr>
      <vt:lpstr>Ургамлын навч, үндсийг холбосон тулгуур эрхтнийг иш гэнэ.</vt:lpstr>
      <vt:lpstr>Иш ямар үүрэгтэй вэ?</vt:lpstr>
      <vt:lpstr>Ишний үүрэг: 1.Навч, цэцгийг гэрэлд гаргах 2.Үндэсний сорж авсан ус, эрдэс             бодис болон навчинд үүссэн шим бодисыг бусад эрхтнүүдэд дамжуулах үүрэгтэй.  </vt:lpstr>
      <vt:lpstr>Ишэн дээр навч, нахиа байрлана. Навч, нахиа  цэцэг бүхий ишний хэсгийг найлзуур гэнэ. Ишний навч гарсан хэсгийг үе гэнэ. Тэдгээр үеүүдийн хоорондох зайг зайдмал гэнэ.</vt:lpstr>
      <vt:lpstr>Найлзуур   Уртассан                        Богиноссон</vt:lpstr>
      <vt:lpstr>Slide 10</vt:lpstr>
      <vt:lpstr>Ургалгүй өнжсөн нахиаг ичсэн нахиа гэнэ. Оройн нахиаг тайрвал ичсэн нахиа сэргэж урган мод сөөг саглагар мөчиртэй болдог.</vt:lpstr>
      <vt:lpstr>Ишний олон хэлбэр Ургамлыг ишний хэлбэрээр нь 1.Модлог иш / нарс,улиас,хус,хуш/ 2.Сөөглөг иш / нохон хошуу, шар хуайс, чацаргана/ 3.өвслөг иш / багваахай, дэрс,/   </vt:lpstr>
      <vt:lpstr>Ишний хөндлөн огтлолын хэлбэрүүд: 1.Бөөрөнхий иш 2.Дөрвөлжин иш 3.Гурвалжин иш 4.хөндий иш 5.Далавчтай  иш 6.Хавтгай иш</vt:lpstr>
      <vt:lpstr>Ишний олон хэлбэр 1.Босоо иш / хуш, холтсон цэцэг/ 2.Асдаг иш / вандуй , гиш / 3.Ороодог иш / чөдөр сэдэргэнэ, чөдөр тарна / 4.Мөлхөө иш / гүзээлзгэнэ, гичгэнэ/ 5.Богиноссон иш / таван салаа/ </vt:lpstr>
      <vt:lpstr>Ишний дүрс хувирал 1. Үндэслэг иш /хиаг ,согоовор/ 2. Сонгинолог иш /сонгино. таана 3. Булцуу / төмс /          </vt:lpstr>
      <vt:lpstr>Дасгал: 1.Ишний навч  гарсан хэсгийг .... гэнэ а.найлзуур б.үе  в. Зайдмал 2.Үеүүдийн хоорондох зайг ......гэнэ  а.найлзуур б.үе  в. Зайдмал 3.Аль нь босоо иштэй ургамал вэ? А. Улиас  Б. Чөдөр тарна  в. Гүзээлзгэнэ    Г. Вандуй</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Ургамлын иш</dc:title>
  <dc:creator>User</dc:creator>
  <cp:lastModifiedBy>Quanr</cp:lastModifiedBy>
  <cp:revision>26</cp:revision>
  <dcterms:created xsi:type="dcterms:W3CDTF">2009-10-06T10:26:05Z</dcterms:created>
  <dcterms:modified xsi:type="dcterms:W3CDTF">2012-01-21T14:46:23Z</dcterms:modified>
</cp:coreProperties>
</file>