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62" r:id="rId3"/>
    <p:sldId id="257" r:id="rId4"/>
    <p:sldId id="263" r:id="rId5"/>
    <p:sldId id="264"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C1DAE-1D64-4399-A87B-7AAB742BBE10}" type="datetimeFigureOut">
              <a:rPr lang="en-US" smtClean="0"/>
              <a:pPr/>
              <a:t>2/21/2019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09DE61-AA15-44AE-9BFE-A246F3C873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8149CE-3076-4D45-A252-5038B3601913}" type="datetimeFigureOut">
              <a:rPr lang="en-US" smtClean="0"/>
              <a:pPr/>
              <a:t>2/21/2019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49B7128-BCC8-4B87-93DE-4E8EC9C551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149CE-3076-4D45-A252-5038B3601913}" type="datetimeFigureOut">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7128-BCC8-4B87-93DE-4E8EC9C551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149CE-3076-4D45-A252-5038B3601913}" type="datetimeFigureOut">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7128-BCC8-4B87-93DE-4E8EC9C551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149CE-3076-4D45-A252-5038B3601913}" type="datetimeFigureOut">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7128-BCC8-4B87-93DE-4E8EC9C551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8149CE-3076-4D45-A252-5038B3601913}" type="datetimeFigureOut">
              <a:rPr lang="en-US" smtClean="0"/>
              <a:pPr/>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B7128-BCC8-4B87-93DE-4E8EC9C551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8149CE-3076-4D45-A252-5038B3601913}" type="datetimeFigureOut">
              <a:rPr lang="en-US" smtClean="0"/>
              <a:pPr/>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B7128-BCC8-4B87-93DE-4E8EC9C551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8149CE-3076-4D45-A252-5038B3601913}" type="datetimeFigureOut">
              <a:rPr lang="en-US" smtClean="0"/>
              <a:pPr/>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B7128-BCC8-4B87-93DE-4E8EC9C551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8149CE-3076-4D45-A252-5038B3601913}" type="datetimeFigureOut">
              <a:rPr lang="en-US" smtClean="0"/>
              <a:pPr/>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B7128-BCC8-4B87-93DE-4E8EC9C551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149CE-3076-4D45-A252-5038B3601913}" type="datetimeFigureOut">
              <a:rPr lang="en-US" smtClean="0"/>
              <a:pPr/>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B7128-BCC8-4B87-93DE-4E8EC9C551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8149CE-3076-4D45-A252-5038B3601913}" type="datetimeFigureOut">
              <a:rPr lang="en-US" smtClean="0"/>
              <a:pPr/>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B7128-BCC8-4B87-93DE-4E8EC9C551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8149CE-3076-4D45-A252-5038B3601913}" type="datetimeFigureOut">
              <a:rPr lang="en-US" smtClean="0"/>
              <a:pPr/>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49B7128-BCC8-4B87-93DE-4E8EC9C5513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8149CE-3076-4D45-A252-5038B3601913}" type="datetimeFigureOut">
              <a:rPr lang="en-US" smtClean="0"/>
              <a:pPr/>
              <a:t>2/21/2019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9B7128-BCC8-4B87-93DE-4E8EC9C5513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82000" cy="4170787"/>
          </a:xfrm>
        </p:spPr>
        <p:txBody>
          <a:bodyPr/>
          <a:lstStyle/>
          <a:p>
            <a:r>
              <a:rPr lang="mn-MN" dirty="0" smtClean="0"/>
              <a:t>+</a:t>
            </a:r>
            <a:endParaRPr lang="en-US" dirty="0"/>
          </a:p>
        </p:txBody>
      </p:sp>
      <p:sp>
        <p:nvSpPr>
          <p:cNvPr id="3" name="Subtitle 2"/>
          <p:cNvSpPr>
            <a:spLocks noGrp="1"/>
          </p:cNvSpPr>
          <p:nvPr>
            <p:ph type="subTitle" idx="1"/>
          </p:nvPr>
        </p:nvSpPr>
        <p:spPr>
          <a:xfrm>
            <a:off x="381000" y="1828800"/>
            <a:ext cx="8305800" cy="1600200"/>
          </a:xfrm>
        </p:spPr>
        <p:txBody>
          <a:bodyPr>
            <a:normAutofit/>
          </a:bodyPr>
          <a:lstStyle/>
          <a:p>
            <a:pPr algn="ctr"/>
            <a:r>
              <a:rPr lang="mn-MN" sz="8800" b="1" i="1" dirty="0" smtClean="0">
                <a:latin typeface="Arial" pitchFamily="34" charset="0"/>
                <a:cs typeface="Arial" pitchFamily="34" charset="0"/>
              </a:rPr>
              <a:t>Фотосинтез</a:t>
            </a:r>
            <a:r>
              <a:rPr lang="mn-MN" sz="4800" b="1" i="1" dirty="0" smtClean="0">
                <a:latin typeface="Arial" pitchFamily="34" charset="0"/>
                <a:cs typeface="Arial" pitchFamily="34" charset="0"/>
              </a:rPr>
              <a:t> </a:t>
            </a:r>
            <a:endParaRPr lang="en-US" sz="48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858000"/>
          </a:xfrm>
        </p:spPr>
        <p:txBody>
          <a:bodyPr>
            <a:noAutofit/>
          </a:bodyPr>
          <a:lstStyle/>
          <a:p>
            <a:pPr algn="just">
              <a:buNone/>
            </a:pPr>
            <a:r>
              <a:rPr lang="mn-MN" sz="3600" dirty="0" smtClean="0">
                <a:latin typeface="Arial" pitchFamily="34" charset="0"/>
                <a:cs typeface="Arial" pitchFamily="34" charset="0"/>
              </a:rPr>
              <a:t>Ногоон ургамлын навчны эдүүдэд дэх хлоропластад агуулагдах хлорофил нь нарны гэрлийг хүлээн авч, хөрснөөс үндэснийхээ тусламжтайгаар усыг, агаараас  амсрынхаа  тусламжтайгаар нүүрсхүчлийн хийг тус тус шингээж, олон үе  шаттай химийн урвалыг явуулсны  үр дүнд шим бодисыг үүсгэн, хүчилтөрөгчийг ялгаруулдаг. Үүнийг </a:t>
            </a:r>
            <a:r>
              <a:rPr lang="mn-MN" sz="3600" b="1" dirty="0" smtClean="0">
                <a:latin typeface="Arial" pitchFamily="34" charset="0"/>
                <a:cs typeface="Arial" pitchFamily="34" charset="0"/>
              </a:rPr>
              <a:t>фотосинтез</a:t>
            </a:r>
            <a:r>
              <a:rPr lang="mn-MN" sz="3600" dirty="0" smtClean="0">
                <a:latin typeface="Arial" pitchFamily="34" charset="0"/>
                <a:cs typeface="Arial" pitchFamily="34" charset="0"/>
              </a:rPr>
              <a:t> буюу </a:t>
            </a:r>
            <a:r>
              <a:rPr lang="mn-MN" sz="3600" b="1" dirty="0" smtClean="0">
                <a:latin typeface="Arial" pitchFamily="34" charset="0"/>
                <a:cs typeface="Arial" pitchFamily="34" charset="0"/>
              </a:rPr>
              <a:t>ургамлын хооллолт </a:t>
            </a:r>
            <a:r>
              <a:rPr lang="mn-MN" sz="3600" dirty="0" smtClean="0">
                <a:latin typeface="Arial" pitchFamily="34" charset="0"/>
                <a:cs typeface="Arial" pitchFamily="34" charset="0"/>
              </a:rPr>
              <a:t>гэнэ.</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mn-MN" sz="3600" b="1" i="1" dirty="0" smtClean="0">
                <a:solidFill>
                  <a:schemeClr val="accent5">
                    <a:lumMod val="75000"/>
                  </a:schemeClr>
                </a:solidFill>
                <a:latin typeface="Arial" pitchFamily="34" charset="0"/>
                <a:cs typeface="Arial" pitchFamily="34" charset="0"/>
              </a:rPr>
              <a:t>Хлоропласт</a:t>
            </a:r>
            <a:endParaRPr lang="en-US" sz="3600" b="1" i="1" dirty="0">
              <a:solidFill>
                <a:schemeClr val="accent5">
                  <a:lumMod val="75000"/>
                </a:schemeClr>
              </a:solidFill>
              <a:latin typeface="Arial" pitchFamily="34" charset="0"/>
              <a:cs typeface="Arial" pitchFamily="34" charset="0"/>
            </a:endParaRPr>
          </a:p>
        </p:txBody>
      </p:sp>
      <p:pic>
        <p:nvPicPr>
          <p:cNvPr id="1026" name="Picture 2" descr="C:\Users\User\Desktop\587798.jpg"/>
          <p:cNvPicPr>
            <a:picLocks noGrp="1" noChangeAspect="1" noChangeArrowheads="1"/>
          </p:cNvPicPr>
          <p:nvPr>
            <p:ph idx="1"/>
          </p:nvPr>
        </p:nvPicPr>
        <p:blipFill>
          <a:blip r:embed="rId2" cstate="print"/>
          <a:srcRect/>
          <a:stretch>
            <a:fillRect/>
          </a:stretch>
        </p:blipFill>
        <p:spPr bwMode="auto">
          <a:xfrm>
            <a:off x="1219199" y="1600200"/>
            <a:ext cx="7401547" cy="472465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382000" cy="5334000"/>
          </a:xfrm>
        </p:spPr>
        <p:txBody>
          <a:bodyPr>
            <a:normAutofit/>
          </a:bodyPr>
          <a:lstStyle/>
          <a:p>
            <a:pPr algn="just"/>
            <a:r>
              <a:rPr lang="mn-MN" sz="3200" b="1" dirty="0" smtClean="0">
                <a:latin typeface="Arial" pitchFamily="34" charset="0"/>
                <a:cs typeface="Arial" pitchFamily="34" charset="0"/>
              </a:rPr>
              <a:t>Хлоропласт нь </a:t>
            </a:r>
            <a:r>
              <a:rPr lang="en-US" sz="3200" dirty="0" smtClean="0">
                <a:latin typeface="Arial" pitchFamily="34" charset="0"/>
                <a:cs typeface="Arial" pitchFamily="34" charset="0"/>
              </a:rPr>
              <a:t>4-6</a:t>
            </a:r>
            <a:r>
              <a:rPr lang="mn-MN" sz="3200" dirty="0" smtClean="0">
                <a:latin typeface="Arial" pitchFamily="34" charset="0"/>
                <a:cs typeface="Arial" pitchFamily="34" charset="0"/>
              </a:rPr>
              <a:t> мкм голчтой, </a:t>
            </a:r>
            <a:r>
              <a:rPr lang="en-US" sz="3200" dirty="0" smtClean="0">
                <a:latin typeface="Arial" pitchFamily="34" charset="0"/>
                <a:cs typeface="Arial" pitchFamily="34" charset="0"/>
              </a:rPr>
              <a:t>1-5</a:t>
            </a:r>
            <a:r>
              <a:rPr lang="mn-MN" sz="3200" dirty="0" smtClean="0">
                <a:latin typeface="Arial" pitchFamily="34" charset="0"/>
                <a:cs typeface="Arial" pitchFamily="34" charset="0"/>
              </a:rPr>
              <a:t> мкм урттай бөөрөнхий болон зээрэнцэг хэлбэрийн  бие.</a:t>
            </a:r>
          </a:p>
          <a:p>
            <a:pPr algn="just"/>
            <a:r>
              <a:rPr lang="mn-MN" sz="3200" b="1" dirty="0" smtClean="0">
                <a:latin typeface="Arial" pitchFamily="34" charset="0"/>
                <a:cs typeface="Arial" pitchFamily="34" charset="0"/>
              </a:rPr>
              <a:t>Хлоропласт нь </a:t>
            </a:r>
            <a:r>
              <a:rPr lang="mn-MN" sz="3200" dirty="0" smtClean="0">
                <a:latin typeface="Arial" pitchFamily="34" charset="0"/>
                <a:cs typeface="Arial" pitchFamily="34" charset="0"/>
              </a:rPr>
              <a:t>фотосинтезийг явуулж шим бодисыг үүсгэхэд оролцдог ногоон өнгийн нөсөө буюу хлорофиллыг агуулдаг учраас ногоон өнгөтэй байдаг.</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466088"/>
          </a:xfrm>
        </p:spPr>
        <p:txBody>
          <a:bodyPr>
            <a:noAutofit/>
          </a:bodyPr>
          <a:lstStyle/>
          <a:p>
            <a:pPr algn="just"/>
            <a:r>
              <a:rPr lang="mn-MN" sz="2800" dirty="0" smtClean="0">
                <a:solidFill>
                  <a:schemeClr val="tx1"/>
                </a:solidFill>
                <a:latin typeface="Arial" pitchFamily="34" charset="0"/>
                <a:cs typeface="Arial" pitchFamily="34" charset="0"/>
              </a:rPr>
              <a:t>Ургамал нь өдөр гэрэлтэйд амьсгал, фотосинтезийн процессуудыг нэгэн зэрэг явуулдаг бол шөнө харанхуйд зөвхөн амьсгална.</a:t>
            </a:r>
            <a:endParaRPr lang="en-US" sz="2800" dirty="0">
              <a:solidFill>
                <a:schemeClr val="tx1"/>
              </a:solidFill>
              <a:latin typeface="Arial" pitchFamily="34" charset="0"/>
              <a:cs typeface="Arial" pitchFamily="34" charset="0"/>
            </a:endParaRPr>
          </a:p>
        </p:txBody>
      </p:sp>
      <p:pic>
        <p:nvPicPr>
          <p:cNvPr id="2050" name="Picture 2" descr="C:\Users\User\Desktop\photosintez_4.jpg"/>
          <p:cNvPicPr>
            <a:picLocks noGrp="1" noChangeAspect="1" noChangeArrowheads="1"/>
          </p:cNvPicPr>
          <p:nvPr>
            <p:ph idx="1"/>
          </p:nvPr>
        </p:nvPicPr>
        <p:blipFill>
          <a:blip r:embed="rId2" cstate="print"/>
          <a:srcRect/>
          <a:stretch>
            <a:fillRect/>
          </a:stretch>
        </p:blipFill>
        <p:spPr bwMode="auto">
          <a:xfrm>
            <a:off x="2209800" y="1905000"/>
            <a:ext cx="4724400" cy="4724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304800" y="609600"/>
            <a:ext cx="8382000" cy="6019800"/>
          </a:xfrm>
        </p:spPr>
        <p:txBody>
          <a:bodyPr>
            <a:noAutofit/>
          </a:bodyPr>
          <a:lstStyle/>
          <a:p>
            <a:pPr marL="609600" indent="-609600" eaLnBrk="1" hangingPunct="1">
              <a:lnSpc>
                <a:spcPct val="80000"/>
              </a:lnSpc>
              <a:buNone/>
              <a:defRPr/>
            </a:pPr>
            <a:r>
              <a:rPr lang="mn-MN" sz="2800" dirty="0" smtClean="0">
                <a:latin typeface="Arial" pitchFamily="34" charset="0"/>
                <a:cs typeface="Arial" pitchFamily="34" charset="0"/>
              </a:rPr>
              <a:t>Шим  бодис  ургамлын хаана  үүсдэг вэ</a:t>
            </a:r>
            <a:r>
              <a:rPr lang="ru-RU" sz="2800" dirty="0" smtClean="0">
                <a:latin typeface="Arial" pitchFamily="34" charset="0"/>
                <a:cs typeface="Arial" pitchFamily="34" charset="0"/>
              </a:rPr>
              <a:t>?</a:t>
            </a:r>
            <a:endParaRPr lang="mn-MN" sz="2800" dirty="0" smtClean="0">
              <a:latin typeface="Arial" pitchFamily="34" charset="0"/>
              <a:cs typeface="Arial" pitchFamily="34" charset="0"/>
            </a:endParaRPr>
          </a:p>
          <a:p>
            <a:pPr marL="609600" indent="-609600" eaLnBrk="1" hangingPunct="1">
              <a:lnSpc>
                <a:spcPct val="80000"/>
              </a:lnSpc>
              <a:buNone/>
              <a:defRPr/>
            </a:pPr>
            <a:r>
              <a:rPr lang="mn-MN" sz="2800" b="1" dirty="0" smtClean="0">
                <a:solidFill>
                  <a:schemeClr val="accent5">
                    <a:lumMod val="75000"/>
                  </a:schemeClr>
                </a:solidFill>
                <a:latin typeface="Arial" pitchFamily="34" charset="0"/>
                <a:cs typeface="Arial" pitchFamily="34" charset="0"/>
              </a:rPr>
              <a:t>               Навчинд</a:t>
            </a:r>
          </a:p>
          <a:p>
            <a:pPr marL="609600" indent="-609600" eaLnBrk="1" hangingPunct="1">
              <a:lnSpc>
                <a:spcPct val="80000"/>
              </a:lnSpc>
              <a:buNone/>
              <a:defRPr/>
            </a:pPr>
            <a:r>
              <a:rPr lang="mn-MN" sz="2800" dirty="0" smtClean="0">
                <a:latin typeface="Arial" pitchFamily="34" charset="0"/>
                <a:cs typeface="Arial" pitchFamily="34" charset="0"/>
              </a:rPr>
              <a:t>Навчинд цардуул  үүсэхэд  ямар  нөхцөл зайлшгүй хэрэгтэй вэ</a:t>
            </a:r>
            <a:r>
              <a:rPr lang="ru-RU" sz="2800" dirty="0" smtClean="0">
                <a:latin typeface="Arial" pitchFamily="34" charset="0"/>
                <a:cs typeface="Arial" pitchFamily="34" charset="0"/>
              </a:rPr>
              <a:t>?</a:t>
            </a:r>
            <a:endParaRPr lang="mn-MN" sz="2800" dirty="0" smtClean="0">
              <a:latin typeface="Arial" pitchFamily="34" charset="0"/>
              <a:cs typeface="Arial" pitchFamily="34" charset="0"/>
            </a:endParaRPr>
          </a:p>
          <a:p>
            <a:pPr marL="609600" indent="-609600" eaLnBrk="1" hangingPunct="1">
              <a:lnSpc>
                <a:spcPct val="80000"/>
              </a:lnSpc>
              <a:buNone/>
              <a:defRPr/>
            </a:pPr>
            <a:r>
              <a:rPr lang="mn-MN" sz="2800" b="1" dirty="0" smtClean="0">
                <a:solidFill>
                  <a:schemeClr val="accent5">
                    <a:lumMod val="75000"/>
                  </a:schemeClr>
                </a:solidFill>
                <a:latin typeface="Arial" pitchFamily="34" charset="0"/>
                <a:cs typeface="Arial" pitchFamily="34" charset="0"/>
              </a:rPr>
              <a:t>               Нарны гэрэл</a:t>
            </a:r>
            <a:endParaRPr lang="ru-RU" sz="2800" b="1" dirty="0" smtClean="0">
              <a:solidFill>
                <a:schemeClr val="accent5">
                  <a:lumMod val="75000"/>
                </a:schemeClr>
              </a:solidFill>
              <a:latin typeface="Arial" pitchFamily="34" charset="0"/>
              <a:cs typeface="Arial" pitchFamily="34" charset="0"/>
            </a:endParaRPr>
          </a:p>
          <a:p>
            <a:pPr marL="609600" indent="-609600" eaLnBrk="1" hangingPunct="1">
              <a:lnSpc>
                <a:spcPct val="80000"/>
              </a:lnSpc>
              <a:buNone/>
              <a:defRPr/>
            </a:pPr>
            <a:r>
              <a:rPr lang="mn-MN" sz="2800" dirty="0" smtClean="0">
                <a:latin typeface="Arial" pitchFamily="34" charset="0"/>
                <a:cs typeface="Arial" pitchFamily="34" charset="0"/>
              </a:rPr>
              <a:t>Фотосинтезийн  үед ургамлын навч ямар хийг шингээдэг  вэ</a:t>
            </a:r>
            <a:r>
              <a:rPr lang="ru-RU" sz="2800" dirty="0" smtClean="0">
                <a:latin typeface="Arial" pitchFamily="34" charset="0"/>
                <a:cs typeface="Arial" pitchFamily="34" charset="0"/>
              </a:rPr>
              <a:t>?</a:t>
            </a:r>
            <a:endParaRPr lang="mn-MN" sz="2800" dirty="0" smtClean="0">
              <a:latin typeface="Arial" pitchFamily="34" charset="0"/>
              <a:cs typeface="Arial" pitchFamily="34" charset="0"/>
            </a:endParaRPr>
          </a:p>
          <a:p>
            <a:pPr marL="609600" indent="-609600" eaLnBrk="1" hangingPunct="1">
              <a:lnSpc>
                <a:spcPct val="80000"/>
              </a:lnSpc>
              <a:buNone/>
              <a:defRPr/>
            </a:pPr>
            <a:r>
              <a:rPr lang="mn-MN" sz="2800" b="1" dirty="0" smtClean="0">
                <a:solidFill>
                  <a:srgbClr val="00B050"/>
                </a:solidFill>
                <a:latin typeface="Arial" pitchFamily="34" charset="0"/>
                <a:cs typeface="Arial" pitchFamily="34" charset="0"/>
              </a:rPr>
              <a:t>               Нүүрсхүчлийн хий </a:t>
            </a:r>
            <a:endParaRPr lang="ru-RU" sz="2800" b="1" dirty="0" smtClean="0">
              <a:solidFill>
                <a:srgbClr val="00B050"/>
              </a:solidFill>
              <a:latin typeface="Arial" pitchFamily="34" charset="0"/>
              <a:cs typeface="Arial" pitchFamily="34" charset="0"/>
            </a:endParaRPr>
          </a:p>
          <a:p>
            <a:pPr marL="609600" indent="-609600" eaLnBrk="1" hangingPunct="1">
              <a:lnSpc>
                <a:spcPct val="80000"/>
              </a:lnSpc>
              <a:buNone/>
              <a:defRPr/>
            </a:pPr>
            <a:r>
              <a:rPr lang="mn-MN" sz="2800" dirty="0" smtClean="0">
                <a:latin typeface="Arial" pitchFamily="34" charset="0"/>
                <a:cs typeface="Arial" pitchFamily="34" charset="0"/>
              </a:rPr>
              <a:t>Фотосинтезээр  ямар хий  ялгардаг вэ</a:t>
            </a:r>
            <a:r>
              <a:rPr lang="ru-RU" sz="2800" dirty="0" smtClean="0">
                <a:latin typeface="Arial" pitchFamily="34" charset="0"/>
                <a:cs typeface="Arial" pitchFamily="34" charset="0"/>
              </a:rPr>
              <a:t>?</a:t>
            </a:r>
            <a:endParaRPr lang="mn-MN" sz="2800" dirty="0" smtClean="0">
              <a:latin typeface="Arial" pitchFamily="34" charset="0"/>
              <a:cs typeface="Arial" pitchFamily="34" charset="0"/>
            </a:endParaRPr>
          </a:p>
          <a:p>
            <a:pPr marL="609600" indent="-609600" eaLnBrk="1" hangingPunct="1">
              <a:lnSpc>
                <a:spcPct val="80000"/>
              </a:lnSpc>
              <a:buNone/>
              <a:defRPr/>
            </a:pPr>
            <a:r>
              <a:rPr lang="mn-MN" sz="2800" b="1" dirty="0" smtClean="0">
                <a:solidFill>
                  <a:srgbClr val="00B050"/>
                </a:solidFill>
                <a:latin typeface="Arial" pitchFamily="34" charset="0"/>
                <a:cs typeface="Arial" pitchFamily="34" charset="0"/>
              </a:rPr>
              <a:t>               Хүчилтөрөгч</a:t>
            </a:r>
            <a:endParaRPr lang="ru-RU" sz="2800" b="1" dirty="0" smtClean="0">
              <a:solidFill>
                <a:srgbClr val="00B050"/>
              </a:solidFill>
              <a:latin typeface="Arial" pitchFamily="34" charset="0"/>
              <a:cs typeface="Arial" pitchFamily="34" charset="0"/>
            </a:endParaRPr>
          </a:p>
          <a:p>
            <a:pPr marL="609600" indent="-609600" eaLnBrk="1" hangingPunct="1">
              <a:lnSpc>
                <a:spcPct val="80000"/>
              </a:lnSpc>
              <a:buNone/>
              <a:defRPr/>
            </a:pPr>
            <a:r>
              <a:rPr lang="mn-MN" sz="2800" dirty="0" smtClean="0">
                <a:latin typeface="Arial" pitchFamily="34" charset="0"/>
                <a:cs typeface="Arial" pitchFamily="34" charset="0"/>
              </a:rPr>
              <a:t>Фотосинтез  байгаль  болон хүний  амьдралд  ямар  ач  холбогдолтой  вэ?</a:t>
            </a:r>
          </a:p>
          <a:p>
            <a:pPr marL="609600" indent="-609600" eaLnBrk="1" hangingPunct="1">
              <a:lnSpc>
                <a:spcPct val="80000"/>
              </a:lnSpc>
              <a:buNone/>
              <a:defRPr/>
            </a:pPr>
            <a:r>
              <a:rPr lang="mn-MN" sz="2800" b="1" dirty="0" smtClean="0">
                <a:solidFill>
                  <a:srgbClr val="00B050"/>
                </a:solidFill>
                <a:latin typeface="Arial" pitchFamily="34" charset="0"/>
                <a:cs typeface="Arial" pitchFamily="34" charset="0"/>
              </a:rPr>
              <a:t>               Шим бодис нийлэгжүүлж  агаарыг</a:t>
            </a:r>
          </a:p>
          <a:p>
            <a:pPr marL="609600" indent="-609600" eaLnBrk="1" hangingPunct="1">
              <a:lnSpc>
                <a:spcPct val="80000"/>
              </a:lnSpc>
              <a:buNone/>
              <a:defRPr/>
            </a:pPr>
            <a:r>
              <a:rPr lang="mn-MN" sz="2800" b="1" dirty="0" smtClean="0">
                <a:solidFill>
                  <a:srgbClr val="00B050"/>
                </a:solidFill>
                <a:latin typeface="Arial" pitchFamily="34" charset="0"/>
                <a:cs typeface="Arial" pitchFamily="34" charset="0"/>
              </a:rPr>
              <a:t>                   хүчлщилтөрөгчөөр хангана. </a:t>
            </a:r>
            <a:endParaRPr lang="ru-RU" sz="2800" b="1" dirty="0" smtClean="0">
              <a:solidFill>
                <a:srgbClr val="00B05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23">
                                            <p:txEl>
                                              <p:pRg st="5" end="5"/>
                                            </p:txEl>
                                          </p:spTgt>
                                        </p:tgtEl>
                                        <p:attrNameLst>
                                          <p:attrName>style.visibility</p:attrName>
                                        </p:attrNameLst>
                                      </p:cBhvr>
                                      <p:to>
                                        <p:strVal val="visible"/>
                                      </p:to>
                                    </p:set>
                                    <p:anim calcmode="lin" valueType="num">
                                      <p:cBhvr additive="base">
                                        <p:cTn id="37"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0723">
                                            <p:txEl>
                                              <p:pRg st="6" end="6"/>
                                            </p:txEl>
                                          </p:spTgt>
                                        </p:tgtEl>
                                        <p:attrNameLst>
                                          <p:attrName>style.visibility</p:attrName>
                                        </p:attrNameLst>
                                      </p:cBhvr>
                                      <p:to>
                                        <p:strVal val="visible"/>
                                      </p:to>
                                    </p:set>
                                    <p:anim calcmode="lin" valueType="num">
                                      <p:cBhvr additive="base">
                                        <p:cTn id="43"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0723">
                                            <p:txEl>
                                              <p:pRg st="7" end="7"/>
                                            </p:txEl>
                                          </p:spTgt>
                                        </p:tgtEl>
                                        <p:attrNameLst>
                                          <p:attrName>style.visibility</p:attrName>
                                        </p:attrNameLst>
                                      </p:cBhvr>
                                      <p:to>
                                        <p:strVal val="visible"/>
                                      </p:to>
                                    </p:set>
                                    <p:anim calcmode="lin" valueType="num">
                                      <p:cBhvr additive="base">
                                        <p:cTn id="49" dur="500" fill="hold"/>
                                        <p:tgtEl>
                                          <p:spTgt spid="307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7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30723">
                                            <p:txEl>
                                              <p:pRg st="8" end="8"/>
                                            </p:txEl>
                                          </p:spTgt>
                                        </p:tgtEl>
                                        <p:attrNameLst>
                                          <p:attrName>style.visibility</p:attrName>
                                        </p:attrNameLst>
                                      </p:cBhvr>
                                      <p:to>
                                        <p:strVal val="visible"/>
                                      </p:to>
                                    </p:set>
                                    <p:anim calcmode="lin" valueType="num">
                                      <p:cBhvr additive="base">
                                        <p:cTn id="55" dur="500" fill="hold"/>
                                        <p:tgtEl>
                                          <p:spTgt spid="307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07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0723">
                                            <p:txEl>
                                              <p:pRg st="9" end="9"/>
                                            </p:txEl>
                                          </p:spTgt>
                                        </p:tgtEl>
                                        <p:attrNameLst>
                                          <p:attrName>style.visibility</p:attrName>
                                        </p:attrNameLst>
                                      </p:cBhvr>
                                      <p:to>
                                        <p:strVal val="visible"/>
                                      </p:to>
                                    </p:set>
                                    <p:anim calcmode="lin" valueType="num">
                                      <p:cBhvr additive="base">
                                        <p:cTn id="61" dur="500" fill="hold"/>
                                        <p:tgtEl>
                                          <p:spTgt spid="307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07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0723">
                                            <p:txEl>
                                              <p:pRg st="10" end="10"/>
                                            </p:txEl>
                                          </p:spTgt>
                                        </p:tgtEl>
                                        <p:attrNameLst>
                                          <p:attrName>style.visibility</p:attrName>
                                        </p:attrNameLst>
                                      </p:cBhvr>
                                      <p:to>
                                        <p:strVal val="visible"/>
                                      </p:to>
                                    </p:set>
                                    <p:anim calcmode="lin" valueType="num">
                                      <p:cBhvr additive="base">
                                        <p:cTn id="67" dur="500" fill="hold"/>
                                        <p:tgtEl>
                                          <p:spTgt spid="3072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07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685800"/>
            <a:ext cx="8458200" cy="2133600"/>
          </a:xfrm>
        </p:spPr>
        <p:txBody>
          <a:bodyPr>
            <a:noAutofit/>
          </a:bodyPr>
          <a:lstStyle/>
          <a:p>
            <a:pPr algn="just" eaLnBrk="1" hangingPunct="1">
              <a:buFontTx/>
              <a:buNone/>
              <a:defRPr/>
            </a:pPr>
            <a:r>
              <a:rPr lang="ru-RU" sz="3200" b="1" i="1" dirty="0" smtClean="0">
                <a:solidFill>
                  <a:schemeClr val="accent5">
                    <a:lumMod val="75000"/>
                  </a:schemeClr>
                </a:solidFill>
                <a:effectLst>
                  <a:outerShdw blurRad="38100" dist="38100" dir="2700000" algn="tl">
                    <a:srgbClr val="000000"/>
                  </a:outerShdw>
                </a:effectLst>
                <a:latin typeface="Arial" pitchFamily="34" charset="0"/>
                <a:cs typeface="Arial" pitchFamily="34" charset="0"/>
              </a:rPr>
              <a:t>Фотосинтез</a:t>
            </a:r>
            <a:r>
              <a:rPr lang="ru-RU" sz="3200" b="1" dirty="0" smtClean="0">
                <a:latin typeface="Arial" pitchFamily="34" charset="0"/>
                <a:cs typeface="Arial" pitchFamily="34" charset="0"/>
              </a:rPr>
              <a:t> </a:t>
            </a:r>
            <a:r>
              <a:rPr lang="ru-RU" sz="3200" dirty="0" smtClean="0">
                <a:latin typeface="Arial" pitchFamily="34" charset="0"/>
                <a:cs typeface="Arial" pitchFamily="34" charset="0"/>
              </a:rPr>
              <a:t>–</a:t>
            </a:r>
            <a:r>
              <a:rPr lang="en-US" sz="3200" dirty="0" smtClean="0">
                <a:latin typeface="Arial" pitchFamily="34" charset="0"/>
                <a:cs typeface="Arial" pitchFamily="34" charset="0"/>
              </a:rPr>
              <a:t> </a:t>
            </a:r>
            <a:r>
              <a:rPr lang="mn-MN" sz="3200" i="1" dirty="0" smtClean="0">
                <a:latin typeface="Arial" pitchFamily="34" charset="0"/>
                <a:cs typeface="Arial" pitchFamily="34" charset="0"/>
              </a:rPr>
              <a:t>Ногоон  ургамлын  навчинд нарны  гэрлийн  оролцоотой шим  бус  бодисоос  шим  бодис  нийлэгжих үзэгдэл юм</a:t>
            </a:r>
            <a:r>
              <a:rPr lang="en-US" sz="3200" i="1" dirty="0" smtClean="0">
                <a:latin typeface="Arial" pitchFamily="34" charset="0"/>
                <a:cs typeface="Arial" pitchFamily="34" charset="0"/>
              </a:rPr>
              <a:t>.</a:t>
            </a:r>
          </a:p>
          <a:p>
            <a:pPr algn="just" eaLnBrk="1" hangingPunct="1">
              <a:buFontTx/>
              <a:buNone/>
              <a:defRPr/>
            </a:pPr>
            <a:endParaRPr lang="en-US" sz="3200" b="1" i="1" dirty="0" smtClean="0">
              <a:latin typeface="Arial" pitchFamily="34" charset="0"/>
              <a:cs typeface="Arial" pitchFamily="34" charset="0"/>
            </a:endParaRPr>
          </a:p>
          <a:p>
            <a:pPr algn="just" eaLnBrk="1" hangingPunct="1">
              <a:buFontTx/>
              <a:buNone/>
              <a:defRPr/>
            </a:pPr>
            <a:endParaRPr lang="en-US" sz="3200" b="1" i="1" dirty="0" smtClean="0">
              <a:latin typeface="Arial" pitchFamily="34" charset="0"/>
              <a:cs typeface="Arial" pitchFamily="34" charset="0"/>
            </a:endParaRPr>
          </a:p>
          <a:p>
            <a:pPr algn="just" eaLnBrk="1" hangingPunct="1">
              <a:buFontTx/>
              <a:buNone/>
              <a:defRPr/>
            </a:pPr>
            <a:endParaRPr lang="ru-RU" sz="3200" b="1" i="1" dirty="0" smtClean="0">
              <a:latin typeface="Arial" pitchFamily="34" charset="0"/>
              <a:cs typeface="Arial" pitchFamily="34" charset="0"/>
            </a:endParaRPr>
          </a:p>
        </p:txBody>
      </p:sp>
      <p:pic>
        <p:nvPicPr>
          <p:cNvPr id="14339" name="Picture 4" descr="a2"/>
          <p:cNvPicPr>
            <a:picLocks noChangeAspect="1" noChangeArrowheads="1" noCrop="1"/>
          </p:cNvPicPr>
          <p:nvPr/>
        </p:nvPicPr>
        <p:blipFill>
          <a:blip r:embed="rId2" cstate="print"/>
          <a:srcRect/>
          <a:stretch>
            <a:fillRect/>
          </a:stretch>
        </p:blipFill>
        <p:spPr bwMode="auto">
          <a:xfrm>
            <a:off x="3581400" y="2590800"/>
            <a:ext cx="1249362" cy="1185862"/>
          </a:xfrm>
          <a:prstGeom prst="rect">
            <a:avLst/>
          </a:prstGeom>
          <a:noFill/>
          <a:ln w="9525">
            <a:noFill/>
            <a:miter lim="800000"/>
            <a:headEnd/>
            <a:tailEnd/>
          </a:ln>
        </p:spPr>
      </p:pic>
      <p:pic>
        <p:nvPicPr>
          <p:cNvPr id="14340" name="Picture 5" descr="symbol_74"/>
          <p:cNvPicPr>
            <a:picLocks noChangeAspect="1" noChangeArrowheads="1" noCrop="1"/>
          </p:cNvPicPr>
          <p:nvPr/>
        </p:nvPicPr>
        <p:blipFill>
          <a:blip r:embed="rId3" cstate="print"/>
          <a:srcRect/>
          <a:stretch>
            <a:fillRect/>
          </a:stretch>
        </p:blipFill>
        <p:spPr bwMode="auto">
          <a:xfrm>
            <a:off x="3886200" y="4114800"/>
            <a:ext cx="776288" cy="788987"/>
          </a:xfrm>
          <a:prstGeom prst="rect">
            <a:avLst/>
          </a:prstGeom>
          <a:noFill/>
          <a:ln w="9525">
            <a:noFill/>
            <a:miter lim="800000"/>
            <a:headEnd/>
            <a:tailEnd/>
          </a:ln>
        </p:spPr>
      </p:pic>
      <p:sp>
        <p:nvSpPr>
          <p:cNvPr id="2" name="TextBox 1"/>
          <p:cNvSpPr txBox="1"/>
          <p:nvPr/>
        </p:nvSpPr>
        <p:spPr>
          <a:xfrm>
            <a:off x="228600" y="3581400"/>
            <a:ext cx="2057400" cy="707886"/>
          </a:xfrm>
          <a:prstGeom prst="rect">
            <a:avLst/>
          </a:prstGeom>
          <a:solidFill>
            <a:schemeClr val="bg1">
              <a:lumMod val="95000"/>
            </a:schemeClr>
          </a:solidFill>
        </p:spPr>
        <p:txBody>
          <a:bodyPr wrap="square">
            <a:spAutoFit/>
          </a:bodyPr>
          <a:lstStyle/>
          <a:p>
            <a:pPr algn="ctr">
              <a:defRPr/>
            </a:pPr>
            <a:r>
              <a:rPr lang="mn-MN" sz="2000" b="1" i="1" dirty="0">
                <a:solidFill>
                  <a:schemeClr val="bg1">
                    <a:lumMod val="50000"/>
                  </a:schemeClr>
                </a:solidFill>
                <a:latin typeface="Arial" pitchFamily="34" charset="0"/>
                <a:cs typeface="Arial" pitchFamily="34" charset="0"/>
              </a:rPr>
              <a:t>Нүүрсхүчлийн хий </a:t>
            </a:r>
            <a:endParaRPr lang="en-US" sz="2000" b="1" i="1" dirty="0">
              <a:solidFill>
                <a:schemeClr val="bg1">
                  <a:lumMod val="50000"/>
                </a:schemeClr>
              </a:solidFill>
              <a:latin typeface="Arial" pitchFamily="34" charset="0"/>
              <a:cs typeface="Arial" pitchFamily="34" charset="0"/>
            </a:endParaRPr>
          </a:p>
        </p:txBody>
      </p:sp>
      <p:sp>
        <p:nvSpPr>
          <p:cNvPr id="3" name="TextBox 2"/>
          <p:cNvSpPr txBox="1"/>
          <p:nvPr/>
        </p:nvSpPr>
        <p:spPr>
          <a:xfrm>
            <a:off x="6400800" y="3581400"/>
            <a:ext cx="1992312" cy="400110"/>
          </a:xfrm>
          <a:prstGeom prst="rect">
            <a:avLst/>
          </a:prstGeom>
          <a:solidFill>
            <a:schemeClr val="accent3">
              <a:lumMod val="85000"/>
            </a:schemeClr>
          </a:solidFill>
        </p:spPr>
        <p:txBody>
          <a:bodyPr wrap="square">
            <a:spAutoFit/>
          </a:bodyPr>
          <a:lstStyle/>
          <a:p>
            <a:pPr>
              <a:defRPr/>
            </a:pPr>
            <a:r>
              <a:rPr lang="mn-MN" sz="2000" b="1" i="1" dirty="0">
                <a:latin typeface="Arial" pitchFamily="34" charset="0"/>
                <a:cs typeface="Arial" pitchFamily="34" charset="0"/>
              </a:rPr>
              <a:t>Хүчилтөрөгч</a:t>
            </a:r>
            <a:endParaRPr lang="en-US" sz="2000" b="1" i="1" dirty="0">
              <a:latin typeface="Arial" pitchFamily="34" charset="0"/>
              <a:cs typeface="Arial" pitchFamily="34" charset="0"/>
            </a:endParaRPr>
          </a:p>
        </p:txBody>
      </p:sp>
      <p:sp>
        <p:nvSpPr>
          <p:cNvPr id="4" name="TextBox 3"/>
          <p:cNvSpPr txBox="1">
            <a:spLocks noChangeArrowheads="1"/>
          </p:cNvSpPr>
          <p:nvPr/>
        </p:nvSpPr>
        <p:spPr bwMode="auto">
          <a:xfrm>
            <a:off x="4572000" y="3505200"/>
            <a:ext cx="1219200" cy="707886"/>
          </a:xfrm>
          <a:prstGeom prst="rect">
            <a:avLst/>
          </a:prstGeom>
          <a:solidFill>
            <a:srgbClr val="CCFF99"/>
          </a:solidFill>
          <a:ln w="9525">
            <a:noFill/>
            <a:miter lim="800000"/>
            <a:headEnd/>
            <a:tailEnd/>
          </a:ln>
        </p:spPr>
        <p:txBody>
          <a:bodyPr>
            <a:spAutoFit/>
          </a:bodyPr>
          <a:lstStyle/>
          <a:p>
            <a:pPr algn="ctr"/>
            <a:r>
              <a:rPr lang="mn-MN" sz="2000" dirty="0">
                <a:latin typeface="Arial" pitchFamily="34" charset="0"/>
                <a:cs typeface="Arial" pitchFamily="34" charset="0"/>
              </a:rPr>
              <a:t>Глюкоз  </a:t>
            </a:r>
          </a:p>
          <a:p>
            <a:pPr algn="ctr"/>
            <a:r>
              <a:rPr lang="mn-MN" sz="2000" dirty="0" smtClean="0">
                <a:latin typeface="Arial" pitchFamily="34" charset="0"/>
                <a:cs typeface="Arial" pitchFamily="34" charset="0"/>
              </a:rPr>
              <a:t>Цардуул</a:t>
            </a:r>
            <a:endParaRPr lang="en-US" sz="2000" dirty="0">
              <a:latin typeface="Arial" pitchFamily="34" charset="0"/>
              <a:cs typeface="Arial" pitchFamily="34" charset="0"/>
            </a:endParaRPr>
          </a:p>
        </p:txBody>
      </p:sp>
      <p:sp>
        <p:nvSpPr>
          <p:cNvPr id="11" name="TextBox 10"/>
          <p:cNvSpPr txBox="1"/>
          <p:nvPr/>
        </p:nvSpPr>
        <p:spPr>
          <a:xfrm>
            <a:off x="2819400" y="3581400"/>
            <a:ext cx="914400" cy="585788"/>
          </a:xfrm>
          <a:prstGeom prst="rect">
            <a:avLst/>
          </a:prstGeom>
          <a:solidFill>
            <a:schemeClr val="accent1">
              <a:lumMod val="75000"/>
            </a:schemeClr>
          </a:solidFill>
        </p:spPr>
        <p:txBody>
          <a:bodyPr>
            <a:spAutoFit/>
          </a:bodyPr>
          <a:lstStyle/>
          <a:p>
            <a:pPr algn="ctr">
              <a:defRPr/>
            </a:pPr>
            <a:r>
              <a:rPr lang="mn-MN" sz="3200" dirty="0">
                <a:latin typeface="Arial" pitchFamily="34" charset="0"/>
                <a:cs typeface="Arial" pitchFamily="34" charset="0"/>
              </a:rPr>
              <a:t>УС</a:t>
            </a:r>
            <a:endParaRPr lang="en-US" sz="3200" dirty="0">
              <a:latin typeface="Arial" pitchFamily="34" charset="0"/>
              <a:cs typeface="Arial" pitchFamily="34" charset="0"/>
            </a:endParaRPr>
          </a:p>
        </p:txBody>
      </p:sp>
      <p:sp>
        <p:nvSpPr>
          <p:cNvPr id="12" name="TextBox 11"/>
          <p:cNvSpPr txBox="1">
            <a:spLocks noChangeArrowheads="1"/>
          </p:cNvSpPr>
          <p:nvPr/>
        </p:nvSpPr>
        <p:spPr bwMode="auto">
          <a:xfrm>
            <a:off x="2286000" y="3505200"/>
            <a:ext cx="495300" cy="647700"/>
          </a:xfrm>
          <a:prstGeom prst="rect">
            <a:avLst/>
          </a:prstGeom>
          <a:noFill/>
          <a:ln w="9525">
            <a:noFill/>
            <a:miter lim="800000"/>
            <a:headEnd/>
            <a:tailEnd/>
          </a:ln>
        </p:spPr>
        <p:txBody>
          <a:bodyPr>
            <a:spAutoFit/>
          </a:bodyPr>
          <a:lstStyle/>
          <a:p>
            <a:r>
              <a:rPr lang="mn-MN" sz="3600"/>
              <a:t>+</a:t>
            </a:r>
            <a:endParaRPr lang="en-US" sz="3600"/>
          </a:p>
        </p:txBody>
      </p:sp>
      <p:sp>
        <p:nvSpPr>
          <p:cNvPr id="13" name="TextBox 12"/>
          <p:cNvSpPr txBox="1">
            <a:spLocks noChangeArrowheads="1"/>
          </p:cNvSpPr>
          <p:nvPr/>
        </p:nvSpPr>
        <p:spPr bwMode="auto">
          <a:xfrm>
            <a:off x="3810000" y="3505200"/>
            <a:ext cx="701675" cy="647700"/>
          </a:xfrm>
          <a:prstGeom prst="rect">
            <a:avLst/>
          </a:prstGeom>
          <a:noFill/>
          <a:ln w="9525">
            <a:noFill/>
            <a:miter lim="800000"/>
            <a:headEnd/>
            <a:tailEnd/>
          </a:ln>
        </p:spPr>
        <p:txBody>
          <a:bodyPr>
            <a:spAutoFit/>
          </a:bodyPr>
          <a:lstStyle/>
          <a:p>
            <a:r>
              <a:rPr lang="en-US" sz="3600" dirty="0" smtClean="0"/>
              <a:t>=</a:t>
            </a:r>
            <a:endParaRPr lang="en-US" sz="3600" dirty="0"/>
          </a:p>
        </p:txBody>
      </p:sp>
      <p:sp>
        <p:nvSpPr>
          <p:cNvPr id="21" name="TextBox 20"/>
          <p:cNvSpPr txBox="1">
            <a:spLocks noChangeArrowheads="1"/>
          </p:cNvSpPr>
          <p:nvPr/>
        </p:nvSpPr>
        <p:spPr bwMode="auto">
          <a:xfrm>
            <a:off x="5867400" y="3505200"/>
            <a:ext cx="495300" cy="646113"/>
          </a:xfrm>
          <a:prstGeom prst="rect">
            <a:avLst/>
          </a:prstGeom>
          <a:noFill/>
          <a:ln w="9525">
            <a:noFill/>
            <a:miter lim="800000"/>
            <a:headEnd/>
            <a:tailEnd/>
          </a:ln>
        </p:spPr>
        <p:txBody>
          <a:bodyPr>
            <a:spAutoFit/>
          </a:bodyPr>
          <a:lstStyle/>
          <a:p>
            <a:r>
              <a:rPr lang="mn-MN" sz="3600" dirty="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gtEl>
                                        <p:attrNameLst>
                                          <p:attrName>style.visibility</p:attrName>
                                        </p:attrNameLst>
                                      </p:cBhvr>
                                      <p:to>
                                        <p:strVal val="visible"/>
                                      </p:to>
                                    </p:set>
                                    <p:anim calcmode="lin" valueType="num">
                                      <p:cBhvr additive="base">
                                        <p:cTn id="13" dur="500" fill="hold"/>
                                        <p:tgtEl>
                                          <p:spTgt spid="14339"/>
                                        </p:tgtEl>
                                        <p:attrNameLst>
                                          <p:attrName>ppt_x</p:attrName>
                                        </p:attrNameLst>
                                      </p:cBhvr>
                                      <p:tavLst>
                                        <p:tav tm="0">
                                          <p:val>
                                            <p:strVal val="#ppt_x"/>
                                          </p:val>
                                        </p:tav>
                                        <p:tav tm="100000">
                                          <p:val>
                                            <p:strVal val="#ppt_x"/>
                                          </p:val>
                                        </p:tav>
                                      </p:tavLst>
                                    </p:anim>
                                    <p:anim calcmode="lin" valueType="num">
                                      <p:cBhvr additive="base">
                                        <p:cTn id="14"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40"/>
                                        </p:tgtEl>
                                        <p:attrNameLst>
                                          <p:attrName>style.visibility</p:attrName>
                                        </p:attrNameLst>
                                      </p:cBhvr>
                                      <p:to>
                                        <p:strVal val="visible"/>
                                      </p:to>
                                    </p:set>
                                    <p:anim calcmode="lin" valueType="num">
                                      <p:cBhvr additive="base">
                                        <p:cTn id="19" dur="500" fill="hold"/>
                                        <p:tgtEl>
                                          <p:spTgt spid="14340"/>
                                        </p:tgtEl>
                                        <p:attrNameLst>
                                          <p:attrName>ppt_x</p:attrName>
                                        </p:attrNameLst>
                                      </p:cBhvr>
                                      <p:tavLst>
                                        <p:tav tm="0">
                                          <p:val>
                                            <p:strVal val="#ppt_x"/>
                                          </p:val>
                                        </p:tav>
                                        <p:tav tm="100000">
                                          <p:val>
                                            <p:strVal val="#ppt_x"/>
                                          </p:val>
                                        </p:tav>
                                      </p:tavLst>
                                    </p:anim>
                                    <p:anim calcmode="lin" valueType="num">
                                      <p:cBhvr additive="base">
                                        <p:cTn id="20"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additive="base">
                                        <p:cTn id="61" dur="500" fill="hold"/>
                                        <p:tgtEl>
                                          <p:spTgt spid="3"/>
                                        </p:tgtEl>
                                        <p:attrNameLst>
                                          <p:attrName>ppt_x</p:attrName>
                                        </p:attrNameLst>
                                      </p:cBhvr>
                                      <p:tavLst>
                                        <p:tav tm="0">
                                          <p:val>
                                            <p:strVal val="#ppt_x"/>
                                          </p:val>
                                        </p:tav>
                                        <p:tav tm="100000">
                                          <p:val>
                                            <p:strVal val="#ppt_x"/>
                                          </p:val>
                                        </p:tav>
                                      </p:tavLst>
                                    </p:anim>
                                    <p:anim calcmode="lin" valueType="num">
                                      <p:cBhvr additive="base">
                                        <p:cTn id="6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 grpId="0" animBg="1"/>
      <p:bldP spid="3" grpId="0" animBg="1"/>
      <p:bldP spid="4" grpId="0" animBg="1"/>
      <p:bldP spid="11" grpId="0" animBg="1"/>
      <p:bldP spid="12" grpId="0"/>
      <p:bldP spid="13" grpId="0"/>
      <p:bldP spid="2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TotalTime>
  <Words>190</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vt:lpstr>
      <vt:lpstr>Slide 2</vt:lpstr>
      <vt:lpstr>Хлоропласт</vt:lpstr>
      <vt:lpstr>Slide 4</vt:lpstr>
      <vt:lpstr>Ургамал нь өдөр гэрэлтэйд амьсгал, фотосинтезийн процессуудыг нэгэн зэрэг явуулдаг бол шөнө харанхуйд зөвхөн амьсгална.</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cp:revision>
  <dcterms:created xsi:type="dcterms:W3CDTF">2017-01-29T07:43:19Z</dcterms:created>
  <dcterms:modified xsi:type="dcterms:W3CDTF">2019-02-21T05:03:25Z</dcterms:modified>
</cp:coreProperties>
</file>