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sldIdLst>
    <p:sldId id="256" r:id="rId2"/>
    <p:sldId id="257" r:id="rId3"/>
    <p:sldId id="275" r:id="rId4"/>
    <p:sldId id="258" r:id="rId5"/>
    <p:sldId id="265" r:id="rId6"/>
    <p:sldId id="266" r:id="rId7"/>
    <p:sldId id="267" r:id="rId8"/>
    <p:sldId id="259" r:id="rId9"/>
    <p:sldId id="260" r:id="rId10"/>
    <p:sldId id="261" r:id="rId11"/>
    <p:sldId id="262" r:id="rId12"/>
    <p:sldId id="263" r:id="rId13"/>
    <p:sldId id="264" r:id="rId14"/>
    <p:sldId id="268" r:id="rId15"/>
    <p:sldId id="270" r:id="rId16"/>
    <p:sldId id="271" r:id="rId17"/>
    <p:sldId id="272" r:id="rId18"/>
    <p:sldId id="273"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66CC"/>
    <a:srgbClr val="FF6600"/>
    <a:srgbClr val="FF66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5836193930814829"/>
          <c:y val="0.26449950787401583"/>
          <c:w val="0.36492420891208832"/>
          <c:h val="0.60896727362204739"/>
        </c:manualLayout>
      </c:layout>
      <c:pieChart>
        <c:varyColors val="1"/>
        <c:ser>
          <c:idx val="0"/>
          <c:order val="0"/>
          <c:tx>
            <c:strRef>
              <c:f>Sheet1!$B$1</c:f>
              <c:strCache>
                <c:ptCount val="1"/>
                <c:pt idx="0">
                  <c:v>Хийн мандлын байнгын бүрэлдэхүүн</c:v>
                </c:pt>
              </c:strCache>
            </c:strRef>
          </c:tx>
          <c:dPt>
            <c:idx val="0"/>
            <c:bubble3D val="0"/>
            <c:spPr>
              <a:solidFill>
                <a:srgbClr val="FF6600"/>
              </a:solidFill>
            </c:spPr>
          </c:dPt>
          <c:dPt>
            <c:idx val="1"/>
            <c:bubble3D val="0"/>
            <c:explosion val="1"/>
            <c:spPr>
              <a:solidFill>
                <a:srgbClr val="FF66CC"/>
              </a:solidFill>
            </c:spPr>
          </c:dPt>
          <c:dPt>
            <c:idx val="2"/>
            <c:bubble3D val="0"/>
            <c:spPr>
              <a:solidFill>
                <a:srgbClr val="FFFF00"/>
              </a:solidFill>
            </c:spPr>
          </c:dPt>
          <c:dLbls>
            <c:dLbl>
              <c:idx val="0"/>
              <c:layout>
                <c:manualLayout>
                  <c:x val="-9.1573107434604395E-2"/>
                  <c:y val="-0.21256417100404823"/>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8.4447860450028042E-2"/>
                  <c:y val="0.13570732683838249"/>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Азот</c:v>
                </c:pt>
                <c:pt idx="1">
                  <c:v>Хүчилтөрөгч</c:v>
                </c:pt>
                <c:pt idx="2">
                  <c:v>Бусад</c:v>
                </c:pt>
              </c:strCache>
            </c:strRef>
          </c:cat>
          <c:val>
            <c:numRef>
              <c:f>Sheet1!$B$2:$B$4</c:f>
              <c:numCache>
                <c:formatCode>General</c:formatCode>
                <c:ptCount val="3"/>
                <c:pt idx="0">
                  <c:v>78</c:v>
                </c:pt>
                <c:pt idx="1">
                  <c:v>21</c:v>
                </c:pt>
                <c:pt idx="2">
                  <c:v>1</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63946710312896271"/>
          <c:y val="0.26200000000000001"/>
          <c:w val="0.32593456014627392"/>
          <c:h val="0.58221628937007863"/>
        </c:manualLayout>
      </c:layout>
      <c:overlay val="0"/>
      <c:txPr>
        <a:bodyPr/>
        <a:lstStyle/>
        <a:p>
          <a:pPr>
            <a:defRPr sz="2400" b="1" i="1"/>
          </a:pPr>
          <a:endParaRPr lang="en-US"/>
        </a:p>
      </c:txPr>
    </c:legend>
    <c:plotVisOnly val="1"/>
    <c:dispBlanksAs val="gap"/>
    <c:showDLblsOverMax val="0"/>
  </c:chart>
  <c:txPr>
    <a:bodyPr/>
    <a:lstStyle/>
    <a:p>
      <a:pPr>
        <a:defRPr sz="2400">
          <a:latin typeface="Times New Roman" pitchFamily="18" charset="0"/>
          <a:cs typeface="Times New Roman" pitchFamily="18" charset="0"/>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8" descr="C:\Documents and Settings\chris\Desktop\TODO EVEERYDAY\0618\PPT模版\图\238c02c241bc4076b219a809.jpg"/>
          <p:cNvPicPr>
            <a:picLocks noChangeAspect="1" noChangeArrowheads="1"/>
          </p:cNvPicPr>
          <p:nvPr/>
        </p:nvPicPr>
        <p:blipFill>
          <a:blip r:embed="rId2" cstate="print"/>
          <a:srcRect/>
          <a:stretch>
            <a:fillRect/>
          </a:stretch>
        </p:blipFill>
        <p:spPr bwMode="auto">
          <a:xfrm>
            <a:off x="1524000" y="1143000"/>
            <a:ext cx="7620000" cy="5715000"/>
          </a:xfrm>
          <a:prstGeom prst="rect">
            <a:avLst/>
          </a:prstGeom>
          <a:noFill/>
          <a:ln w="9525">
            <a:noFill/>
            <a:miter lim="800000"/>
            <a:headEnd/>
            <a:tailEnd/>
          </a:ln>
        </p:spPr>
      </p:pic>
      <p:sp>
        <p:nvSpPr>
          <p:cNvPr id="7" name="Rectangle 2"/>
          <p:cNvSpPr>
            <a:spLocks noGrp="1" noChangeArrowheads="1"/>
          </p:cNvSpPr>
          <p:nvPr>
            <p:ph type="ctrTitle"/>
          </p:nvPr>
        </p:nvSpPr>
        <p:spPr>
          <a:xfrm>
            <a:off x="2701925" y="2130425"/>
            <a:ext cx="4800600" cy="1470025"/>
          </a:xfrm>
          <a:prstGeom prst="rect">
            <a:avLst/>
          </a:prstGeom>
        </p:spPr>
        <p:txBody>
          <a:bodyPr/>
          <a:lstStyle>
            <a:lvl1pPr algn="l">
              <a:buClr>
                <a:srgbClr val="FFFFFF"/>
              </a:buClr>
              <a:defRPr sz="3600"/>
            </a:lvl1pPr>
          </a:lstStyle>
          <a:p>
            <a:r>
              <a:rPr lang="en-US" smtClean="0"/>
              <a:t>Click to edit Master title style</a:t>
            </a:r>
            <a:endParaRPr lang="en-US" dirty="0"/>
          </a:p>
        </p:txBody>
      </p:sp>
      <p:sp>
        <p:nvSpPr>
          <p:cNvPr id="8" name="Rectangle 3"/>
          <p:cNvSpPr>
            <a:spLocks noGrp="1" noChangeArrowheads="1"/>
          </p:cNvSpPr>
          <p:nvPr>
            <p:ph type="subTitle" idx="1"/>
          </p:nvPr>
        </p:nvSpPr>
        <p:spPr>
          <a:xfrm>
            <a:off x="2701925" y="3886200"/>
            <a:ext cx="4114800" cy="1752600"/>
          </a:xfrm>
          <a:prstGeom prst="rect">
            <a:avLst/>
          </a:prstGeom>
        </p:spPr>
        <p:txBody>
          <a:bodyPr/>
          <a:lstStyle>
            <a:lvl1pPr marL="0" indent="0">
              <a:buClr>
                <a:srgbClr val="FFFFFF"/>
              </a:buClr>
              <a:buFontTx/>
              <a:buNone/>
              <a:defRPr sz="3500" baseline="0"/>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5" name="Title 1"/>
          <p:cNvSpPr>
            <a:spLocks noGrp="1"/>
          </p:cNvSpPr>
          <p:nvPr>
            <p:ph type="title"/>
          </p:nvPr>
        </p:nvSpPr>
        <p:spPr>
          <a:xfrm>
            <a:off x="2703513" y="274638"/>
            <a:ext cx="6316662" cy="1143000"/>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693988" y="1600200"/>
            <a:ext cx="6326187"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539750" y="1341438"/>
            <a:ext cx="3956050" cy="4784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341438"/>
            <a:ext cx="3956050" cy="4784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4" name="Title 1"/>
          <p:cNvSpPr>
            <a:spLocks noGrp="1"/>
          </p:cNvSpPr>
          <p:nvPr>
            <p:ph type="title"/>
          </p:nvPr>
        </p:nvSpPr>
        <p:spPr>
          <a:xfrm>
            <a:off x="2703513" y="274638"/>
            <a:ext cx="6316662"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843213" y="404813"/>
            <a:ext cx="5832475" cy="69215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68313" y="1298575"/>
            <a:ext cx="8207375" cy="4827588"/>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60350"/>
            <a:ext cx="2057400" cy="5865813"/>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68313" y="260350"/>
            <a:ext cx="6019800" cy="586581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C:\Documents and Settings\chris\Desktop\TODO EVEERYDAY\0618\PPT模版\图\238c02c241bc4076b219a809.jpg"/>
          <p:cNvPicPr>
            <a:picLocks noChangeAspect="1" noChangeArrowheads="1"/>
          </p:cNvPicPr>
          <p:nvPr/>
        </p:nvPicPr>
        <p:blipFill>
          <a:blip r:embed="rId9" cstate="print"/>
          <a:srcRect/>
          <a:stretch>
            <a:fillRect/>
          </a:stretch>
        </p:blipFill>
        <p:spPr bwMode="auto">
          <a:xfrm>
            <a:off x="1524000" y="1143000"/>
            <a:ext cx="7620000" cy="5715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iming>
    <p:tnLst>
      <p:par>
        <p:cTn id="1" dur="indefinite" restart="never" nodeType="tmRoot"/>
      </p:par>
    </p:tnLst>
  </p:timing>
  <p:txStyles>
    <p:titleStyle>
      <a:lvl1pPr algn="r" rtl="0" eaLnBrk="1" fontAlgn="base" hangingPunct="1">
        <a:spcBef>
          <a:spcPct val="0"/>
        </a:spcBef>
        <a:spcAft>
          <a:spcPct val="0"/>
        </a:spcAft>
        <a:defRPr sz="2400">
          <a:solidFill>
            <a:schemeClr val="tx1"/>
          </a:solidFill>
          <a:latin typeface="+mj-lt"/>
          <a:ea typeface="华文细黑" pitchFamily="2" charset="-122"/>
          <a:cs typeface="+mj-cs"/>
        </a:defRPr>
      </a:lvl1pPr>
      <a:lvl2pPr algn="r" rtl="0" eaLnBrk="1" fontAlgn="base" hangingPunct="1">
        <a:spcBef>
          <a:spcPct val="0"/>
        </a:spcBef>
        <a:spcAft>
          <a:spcPct val="0"/>
        </a:spcAft>
        <a:defRPr sz="2400">
          <a:solidFill>
            <a:schemeClr val="tx1"/>
          </a:solidFill>
          <a:latin typeface="Arial" charset="0"/>
          <a:ea typeface="华文细黑" pitchFamily="2" charset="-122"/>
        </a:defRPr>
      </a:lvl2pPr>
      <a:lvl3pPr algn="r" rtl="0" eaLnBrk="1" fontAlgn="base" hangingPunct="1">
        <a:spcBef>
          <a:spcPct val="0"/>
        </a:spcBef>
        <a:spcAft>
          <a:spcPct val="0"/>
        </a:spcAft>
        <a:defRPr sz="2400">
          <a:solidFill>
            <a:schemeClr val="tx1"/>
          </a:solidFill>
          <a:latin typeface="Arial" charset="0"/>
          <a:ea typeface="华文细黑" pitchFamily="2" charset="-122"/>
        </a:defRPr>
      </a:lvl3pPr>
      <a:lvl4pPr algn="r" rtl="0" eaLnBrk="1" fontAlgn="base" hangingPunct="1">
        <a:spcBef>
          <a:spcPct val="0"/>
        </a:spcBef>
        <a:spcAft>
          <a:spcPct val="0"/>
        </a:spcAft>
        <a:defRPr sz="2400">
          <a:solidFill>
            <a:schemeClr val="tx1"/>
          </a:solidFill>
          <a:latin typeface="Arial" charset="0"/>
          <a:ea typeface="华文细黑" pitchFamily="2" charset="-122"/>
        </a:defRPr>
      </a:lvl4pPr>
      <a:lvl5pPr algn="r" rtl="0" eaLnBrk="1" fontAlgn="base" hangingPunct="1">
        <a:spcBef>
          <a:spcPct val="0"/>
        </a:spcBef>
        <a:spcAft>
          <a:spcPct val="0"/>
        </a:spcAft>
        <a:defRPr sz="2400">
          <a:solidFill>
            <a:schemeClr val="tx1"/>
          </a:solidFill>
          <a:latin typeface="Arial" charset="0"/>
          <a:ea typeface="华文细黑" pitchFamily="2" charset="-122"/>
        </a:defRPr>
      </a:lvl5pPr>
      <a:lvl6pPr marL="457200" algn="l" rtl="0" eaLnBrk="1" fontAlgn="base" hangingPunct="1">
        <a:spcBef>
          <a:spcPct val="0"/>
        </a:spcBef>
        <a:spcAft>
          <a:spcPct val="0"/>
        </a:spcAft>
        <a:defRPr sz="2800">
          <a:solidFill>
            <a:schemeClr val="bg1"/>
          </a:solidFill>
          <a:latin typeface="Arial" charset="0"/>
          <a:ea typeface="黑体" pitchFamily="2" charset="-122"/>
        </a:defRPr>
      </a:lvl6pPr>
      <a:lvl7pPr marL="914400" algn="l" rtl="0" eaLnBrk="1" fontAlgn="base" hangingPunct="1">
        <a:spcBef>
          <a:spcPct val="0"/>
        </a:spcBef>
        <a:spcAft>
          <a:spcPct val="0"/>
        </a:spcAft>
        <a:defRPr sz="2800">
          <a:solidFill>
            <a:schemeClr val="bg1"/>
          </a:solidFill>
          <a:latin typeface="Arial" charset="0"/>
          <a:ea typeface="黑体" pitchFamily="2" charset="-122"/>
        </a:defRPr>
      </a:lvl7pPr>
      <a:lvl8pPr marL="1371600" algn="l" rtl="0" eaLnBrk="1" fontAlgn="base" hangingPunct="1">
        <a:spcBef>
          <a:spcPct val="0"/>
        </a:spcBef>
        <a:spcAft>
          <a:spcPct val="0"/>
        </a:spcAft>
        <a:defRPr sz="2800">
          <a:solidFill>
            <a:schemeClr val="bg1"/>
          </a:solidFill>
          <a:latin typeface="Arial" charset="0"/>
          <a:ea typeface="黑体" pitchFamily="2" charset="-122"/>
        </a:defRPr>
      </a:lvl8pPr>
      <a:lvl9pPr marL="1828800" algn="l" rtl="0" eaLnBrk="1" fontAlgn="base" hangingPunct="1">
        <a:spcBef>
          <a:spcPct val="0"/>
        </a:spcBef>
        <a:spcAft>
          <a:spcPct val="0"/>
        </a:spcAft>
        <a:defRPr sz="2800">
          <a:solidFill>
            <a:schemeClr val="bg1"/>
          </a:solidFill>
          <a:latin typeface="Arial" charset="0"/>
          <a:ea typeface="黑体" pitchFamily="2" charset="-122"/>
        </a:defRPr>
      </a:lvl9pPr>
    </p:titleStyle>
    <p:bodyStyle>
      <a:lvl1pPr marL="342900" indent="-342900" algn="l" rtl="0" eaLnBrk="1" fontAlgn="base" hangingPunct="1">
        <a:spcBef>
          <a:spcPct val="20000"/>
        </a:spcBef>
        <a:spcAft>
          <a:spcPct val="0"/>
        </a:spcAft>
        <a:buClr>
          <a:schemeClr val="accent1"/>
        </a:buClr>
        <a:buFont typeface="Wingdings" pitchFamily="2" charset="2"/>
        <a:buChar char="n"/>
        <a:defRPr sz="2000">
          <a:solidFill>
            <a:schemeClr val="tx1"/>
          </a:solidFill>
          <a:latin typeface="+mn-lt"/>
          <a:ea typeface="华文细黑" pitchFamily="2" charset="-122"/>
          <a:cs typeface="+mn-cs"/>
        </a:defRPr>
      </a:lvl1pPr>
      <a:lvl2pPr marL="742950" indent="-285750" algn="l" rtl="0" eaLnBrk="1" fontAlgn="base" hangingPunct="1">
        <a:spcBef>
          <a:spcPct val="20000"/>
        </a:spcBef>
        <a:spcAft>
          <a:spcPct val="0"/>
        </a:spcAft>
        <a:buClr>
          <a:schemeClr val="accent1"/>
        </a:buClr>
        <a:buFont typeface="Wingdings" pitchFamily="2" charset="2"/>
        <a:buChar char="n"/>
        <a:defRPr>
          <a:solidFill>
            <a:schemeClr val="tx1"/>
          </a:solidFill>
          <a:latin typeface="+mn-lt"/>
          <a:ea typeface="华文细黑" pitchFamily="2" charset="-122"/>
        </a:defRPr>
      </a:lvl2pPr>
      <a:lvl3pPr marL="1143000" indent="-228600" algn="l" rtl="0" eaLnBrk="1" fontAlgn="base" hangingPunct="1">
        <a:spcBef>
          <a:spcPct val="20000"/>
        </a:spcBef>
        <a:spcAft>
          <a:spcPct val="0"/>
        </a:spcAft>
        <a:buClr>
          <a:schemeClr val="accent2"/>
        </a:buClr>
        <a:buFont typeface="Wingdings" pitchFamily="2" charset="2"/>
        <a:buChar char="n"/>
        <a:defRPr sz="1600">
          <a:solidFill>
            <a:schemeClr val="tx1"/>
          </a:solidFill>
          <a:latin typeface="+mn-lt"/>
          <a:ea typeface="华文细黑" pitchFamily="2" charset="-122"/>
        </a:defRPr>
      </a:lvl3pPr>
      <a:lvl4pPr marL="1600200" indent="-228600" algn="l" rtl="0" eaLnBrk="1" fontAlgn="base" hangingPunct="1">
        <a:spcBef>
          <a:spcPct val="20000"/>
        </a:spcBef>
        <a:spcAft>
          <a:spcPct val="0"/>
        </a:spcAft>
        <a:buClr>
          <a:schemeClr val="hlink"/>
        </a:buClr>
        <a:buFont typeface="Wingdings" pitchFamily="2" charset="2"/>
        <a:buChar char="n"/>
        <a:defRPr sz="1400">
          <a:solidFill>
            <a:schemeClr val="tx1"/>
          </a:solidFill>
          <a:latin typeface="+mn-lt"/>
          <a:ea typeface="华文细黑" pitchFamily="2" charset="-122"/>
        </a:defRPr>
      </a:lvl4pPr>
      <a:lvl5pPr marL="2057400" indent="-228600" algn="l" rtl="0" eaLnBrk="1" fontAlgn="base" hangingPunct="1">
        <a:spcBef>
          <a:spcPct val="20000"/>
        </a:spcBef>
        <a:spcAft>
          <a:spcPct val="0"/>
        </a:spcAft>
        <a:buChar char="»"/>
        <a:defRPr>
          <a:solidFill>
            <a:schemeClr val="tx1"/>
          </a:solidFill>
          <a:latin typeface="+mn-lt"/>
          <a:ea typeface="华文细黑" pitchFamily="2"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057400"/>
            <a:ext cx="5118773" cy="1754326"/>
          </a:xfrm>
          <a:prstGeom prst="rect">
            <a:avLst/>
          </a:prstGeom>
          <a:noFill/>
        </p:spPr>
        <p:txBody>
          <a:bodyPr wrap="none" lIns="91440" tIns="45720" rIns="91440" bIns="45720">
            <a:spAutoFit/>
          </a:bodyPr>
          <a:lstStyle/>
          <a:p>
            <a:pPr algn="ctr"/>
            <a:r>
              <a:rPr lang="mn-MN" sz="54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Хийн мандлын </a:t>
            </a:r>
          </a:p>
          <a:p>
            <a:pPr algn="ctr"/>
            <a:r>
              <a:rPr lang="mn-MN" sz="54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үе давхарга</a:t>
            </a:r>
            <a:endParaRPr lang="en-US" sz="5400" b="1" cap="none" spc="0" dirty="0">
              <a:ln w="1905"/>
              <a:effectLst>
                <a:innerShdw blurRad="69850" dist="43180" dir="5400000">
                  <a:srgbClr val="000000">
                    <a:alpha val="65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85800"/>
            <a:ext cx="8534400" cy="5632311"/>
          </a:xfrm>
          <a:prstGeom prst="rect">
            <a:avLst/>
          </a:prstGeom>
        </p:spPr>
        <p:txBody>
          <a:bodyPr wrap="square">
            <a:spAutoFit/>
          </a:bodyPr>
          <a:lstStyle/>
          <a:p>
            <a:r>
              <a:rPr lang="mn-MN" sz="4000" b="1" i="1" u="sng" dirty="0" smtClean="0">
                <a:latin typeface="Times New Roman" pitchFamily="18" charset="0"/>
                <a:cs typeface="Times New Roman" pitchFamily="18" charset="0"/>
              </a:rPr>
              <a:t>3. Мезосфер- Дунд мандал </a:t>
            </a:r>
          </a:p>
          <a:p>
            <a:r>
              <a:rPr lang="mn-MN" sz="4000" dirty="0" smtClean="0">
                <a:latin typeface="Times New Roman" pitchFamily="18" charset="0"/>
                <a:cs typeface="Times New Roman" pitchFamily="18" charset="0"/>
              </a:rPr>
              <a:t>50-80 км-ийн хоорондох давхаргыг хэлнэ. Энд температур дахин тропосферийхтэй адил дээшлэх тутам буурч     0°С- аас -90°С хүрдэг. Энэ мандалд салхины хурд их 150м/сек хүрдэг. Мезосферт хаа нэгтээ мөсний талстуудаас бүрэлдсэн мөнгөлөг  үүл ажиглагдана.</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8458200" cy="5509200"/>
          </a:xfrm>
          <a:prstGeom prst="rect">
            <a:avLst/>
          </a:prstGeom>
        </p:spPr>
        <p:txBody>
          <a:bodyPr wrap="square">
            <a:spAutoFit/>
          </a:bodyPr>
          <a:lstStyle/>
          <a:p>
            <a:r>
              <a:rPr lang="mn-MN" sz="3200" b="1" i="1" u="sng" dirty="0" smtClean="0">
                <a:latin typeface="Times New Roman" pitchFamily="18" charset="0"/>
                <a:cs typeface="Times New Roman" pitchFamily="18" charset="0"/>
              </a:rPr>
              <a:t>4. Термосфер- Халуун мандал </a:t>
            </a:r>
          </a:p>
          <a:p>
            <a:r>
              <a:rPr lang="mn-MN" sz="3200" dirty="0" smtClean="0">
                <a:latin typeface="Times New Roman" pitchFamily="18" charset="0"/>
                <a:cs typeface="Times New Roman" pitchFamily="18" charset="0"/>
              </a:rPr>
              <a:t>80 км-ээс цааш    800-1000 км хүртэл өндөрт оршино. Энд температур маш хурдан нэмэгдэж 150 км-ийн өндөрт +230°С,  600 км- т +1500°С  халуун байдаг. Нарны цацрагийн нөлөөгөөр термосферт агаарын хийн молекулууд иончлогдож атомаас зарим электронсалж салж сарнина. Иймээс энэ үеийг ионосфер(цэнэгт мандал) гэж нэрлэнэ. Ионосфер нь дэлхийн харилцаа холбооны салбарыг зохицуулж байдаг.</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85800"/>
            <a:ext cx="8382000" cy="5632311"/>
          </a:xfrm>
          <a:prstGeom prst="rect">
            <a:avLst/>
          </a:prstGeom>
        </p:spPr>
        <p:txBody>
          <a:bodyPr wrap="square">
            <a:spAutoFit/>
          </a:bodyPr>
          <a:lstStyle/>
          <a:p>
            <a:r>
              <a:rPr lang="mn-MN" sz="3600" b="1" i="1" u="sng" dirty="0" smtClean="0">
                <a:latin typeface="Times New Roman" pitchFamily="18" charset="0"/>
                <a:cs typeface="Times New Roman" pitchFamily="18" charset="0"/>
              </a:rPr>
              <a:t>5. Экзосфер- Гадаад мандал </a:t>
            </a:r>
          </a:p>
          <a:p>
            <a:r>
              <a:rPr lang="mn-MN" sz="3600" dirty="0" smtClean="0">
                <a:latin typeface="Times New Roman" pitchFamily="18" charset="0"/>
                <a:cs typeface="Times New Roman" pitchFamily="18" charset="0"/>
              </a:rPr>
              <a:t>1000-2000 км-ийн өндөрт орших давхаргыг хэлнэ. Энд устөрөгчийн хий зонхилдог. Энэ хийн атомууд маш сийрэг тул тодорхой орон зайд байрладаггүй, асар их хурдтайгаар сүлжин хөдөлж аажмаар огторгуйн уудам руу алдагдана. Жил тутам 1000 орчим тн сансрын хог хаягдал, хумхын тоосонцор энд хуримтлагддаг.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5741" r="13889"/>
          <a:stretch>
            <a:fillRect/>
          </a:stretch>
        </p:blipFill>
        <p:spPr bwMode="auto">
          <a:xfrm>
            <a:off x="685800" y="228600"/>
            <a:ext cx="73152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676400"/>
            <a:ext cx="7848600" cy="3539430"/>
          </a:xfrm>
          <a:prstGeom prst="rect">
            <a:avLst/>
          </a:prstGeom>
        </p:spPr>
        <p:txBody>
          <a:bodyPr wrap="square">
            <a:spAutoFit/>
          </a:bodyPr>
          <a:lstStyle/>
          <a:p>
            <a:r>
              <a:rPr lang="mn-MN" sz="3200" b="1" dirty="0" smtClean="0">
                <a:latin typeface="Times New Roman" pitchFamily="18" charset="0"/>
                <a:cs typeface="Times New Roman" pitchFamily="18" charset="0"/>
              </a:rPr>
              <a:t>1.</a:t>
            </a:r>
            <a:r>
              <a:rPr lang="mn-MN" sz="3200" dirty="0" smtClean="0">
                <a:latin typeface="Times New Roman" pitchFamily="18" charset="0"/>
                <a:cs typeface="Times New Roman" pitchFamily="18" charset="0"/>
              </a:rPr>
              <a:t>Тохирох үгийг сонгон нөхөж бич. </a:t>
            </a:r>
          </a:p>
          <a:p>
            <a:r>
              <a:rPr lang="mn-MN" sz="3200" dirty="0" smtClean="0">
                <a:latin typeface="Times New Roman" pitchFamily="18" charset="0"/>
                <a:cs typeface="Times New Roman" pitchFamily="18" charset="0"/>
              </a:rPr>
              <a:t>Дэлхийн гадна талаар бүрхэж буй асар зузаан......... бүрхэвчийг ........  мандал гэнэ.</a:t>
            </a:r>
          </a:p>
          <a:p>
            <a:r>
              <a:rPr lang="mn-M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t>
            </a:r>
            <a:r>
              <a:rPr lang="mn-MN" sz="3200" dirty="0" smtClean="0">
                <a:latin typeface="Times New Roman" pitchFamily="18" charset="0"/>
                <a:cs typeface="Times New Roman" pitchFamily="18" charset="0"/>
              </a:rPr>
              <a:t> А. Усан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mn-M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B</a:t>
            </a:r>
            <a:r>
              <a:rPr lang="mn-MN" sz="3200" dirty="0" smtClean="0">
                <a:latin typeface="Times New Roman" pitchFamily="18" charset="0"/>
                <a:cs typeface="Times New Roman" pitchFamily="18" charset="0"/>
              </a:rPr>
              <a:t>. Хийн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C</a:t>
            </a:r>
            <a:r>
              <a:rPr lang="mn-MN" sz="3200" dirty="0" smtClean="0">
                <a:latin typeface="Times New Roman" pitchFamily="18" charset="0"/>
                <a:cs typeface="Times New Roman" pitchFamily="18" charset="0"/>
              </a:rPr>
              <a:t>. Чулуун </a:t>
            </a:r>
            <a:endParaRPr lang="en-US" sz="32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447800"/>
            <a:ext cx="6248400" cy="3108543"/>
          </a:xfrm>
          <a:prstGeom prst="rect">
            <a:avLst/>
          </a:prstGeom>
        </p:spPr>
        <p:txBody>
          <a:bodyPr wrap="square">
            <a:spAutoFit/>
          </a:bodyPr>
          <a:lstStyle/>
          <a:p>
            <a:r>
              <a:rPr lang="en-US" sz="2800" b="1" dirty="0" smtClean="0">
                <a:latin typeface="Times New Roman" pitchFamily="18" charset="0"/>
                <a:cs typeface="Times New Roman" pitchFamily="18" charset="0"/>
              </a:rPr>
              <a:t>2</a:t>
            </a:r>
            <a:r>
              <a:rPr lang="mn-MN" sz="2800" b="1"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Хийн мандлын үе давхаргыг газрын гадаргаас дээш зөв байрлуулж бич. </a:t>
            </a:r>
          </a:p>
          <a:p>
            <a:r>
              <a:rPr lang="mn-MN" sz="2800" dirty="0" smtClean="0">
                <a:latin typeface="Times New Roman" pitchFamily="18" charset="0"/>
                <a:cs typeface="Times New Roman" pitchFamily="18" charset="0"/>
              </a:rPr>
              <a:t>                    1.Мезосфер </a:t>
            </a:r>
          </a:p>
          <a:p>
            <a:r>
              <a:rPr lang="mn-MN" sz="2800" dirty="0" smtClean="0">
                <a:latin typeface="Times New Roman" pitchFamily="18" charset="0"/>
                <a:cs typeface="Times New Roman" pitchFamily="18" charset="0"/>
              </a:rPr>
              <a:t>                    2.Экзосфер </a:t>
            </a:r>
          </a:p>
          <a:p>
            <a:r>
              <a:rPr lang="mn-MN" sz="2800" dirty="0" smtClean="0">
                <a:latin typeface="Times New Roman" pitchFamily="18" charset="0"/>
                <a:cs typeface="Times New Roman" pitchFamily="18" charset="0"/>
              </a:rPr>
              <a:t>                    3.Стратосфер </a:t>
            </a:r>
          </a:p>
          <a:p>
            <a:r>
              <a:rPr lang="mn-MN" sz="2800" dirty="0" smtClean="0">
                <a:latin typeface="Times New Roman" pitchFamily="18" charset="0"/>
                <a:cs typeface="Times New Roman" pitchFamily="18" charset="0"/>
              </a:rPr>
              <a:t>                    4.Тропосфер </a:t>
            </a:r>
          </a:p>
          <a:p>
            <a:r>
              <a:rPr lang="mn-MN" sz="2800" dirty="0" smtClean="0">
                <a:latin typeface="Times New Roman" pitchFamily="18" charset="0"/>
                <a:cs typeface="Times New Roman" pitchFamily="18" charset="0"/>
              </a:rPr>
              <a:t>                    5.Термосфер </a:t>
            </a:r>
            <a:endParaRPr lang="en-US" sz="2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371600"/>
            <a:ext cx="7620000" cy="3539430"/>
          </a:xfrm>
          <a:prstGeom prst="rect">
            <a:avLst/>
          </a:prstGeom>
        </p:spPr>
        <p:txBody>
          <a:bodyPr wrap="square">
            <a:spAutoFit/>
          </a:bodyPr>
          <a:lstStyle/>
          <a:p>
            <a:r>
              <a:rPr lang="en-US" sz="2800" b="1" dirty="0" smtClean="0">
                <a:latin typeface="Times New Roman" pitchFamily="18" charset="0"/>
                <a:cs typeface="Times New Roman" pitchFamily="18" charset="0"/>
              </a:rPr>
              <a:t>3. </a:t>
            </a:r>
            <a:r>
              <a:rPr lang="mn-MN" sz="2800" dirty="0" smtClean="0">
                <a:latin typeface="Times New Roman" pitchFamily="18" charset="0"/>
                <a:cs typeface="Times New Roman" pitchFamily="18" charset="0"/>
              </a:rPr>
              <a:t>Нийт агаарын 20% агуулагддаг озон ( О ) ихтэй дээшлэх тутам агаарын температур нэмэгддэг нь ямар давхаргын шинж вэ? </a:t>
            </a:r>
          </a:p>
          <a:p>
            <a:r>
              <a:rPr lang="mn-MN"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 А. Тропосфер </a:t>
            </a:r>
          </a:p>
          <a:p>
            <a:r>
              <a:rPr lang="mn-M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B</a:t>
            </a:r>
            <a:r>
              <a:rPr lang="mn-MN" sz="2800" dirty="0" smtClean="0">
                <a:latin typeface="Times New Roman" pitchFamily="18" charset="0"/>
                <a:cs typeface="Times New Roman" pitchFamily="18" charset="0"/>
              </a:rPr>
              <a:t>. Стратосфер</a:t>
            </a:r>
          </a:p>
          <a:p>
            <a:r>
              <a:rPr lang="mn-MN" sz="2800" dirty="0" smtClean="0">
                <a:latin typeface="Times New Roman" pitchFamily="18" charset="0"/>
                <a:cs typeface="Times New Roman" pitchFamily="18" charset="0"/>
              </a:rPr>
              <a:t>                  С. Мезосфер </a:t>
            </a:r>
          </a:p>
          <a:p>
            <a:r>
              <a:rPr lang="mn-M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a:t>
            </a:r>
            <a:r>
              <a:rPr lang="mn-MN" sz="2800" dirty="0" smtClean="0">
                <a:latin typeface="Times New Roman" pitchFamily="18" charset="0"/>
                <a:cs typeface="Times New Roman" pitchFamily="18" charset="0"/>
              </a:rPr>
              <a:t>. Экзосфер</a:t>
            </a:r>
            <a:endParaRPr lang="en-US" sz="28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90600"/>
            <a:ext cx="8077200" cy="2677656"/>
          </a:xfrm>
          <a:prstGeom prst="rect">
            <a:avLst/>
          </a:prstGeom>
        </p:spPr>
        <p:txBody>
          <a:bodyPr wrap="square">
            <a:spAutoFit/>
          </a:bodyPr>
          <a:lstStyle/>
          <a:p>
            <a:r>
              <a:rPr lang="en-US" sz="2800" b="1" dirty="0" smtClean="0">
                <a:latin typeface="Times New Roman" pitchFamily="18" charset="0"/>
                <a:cs typeface="Times New Roman" pitchFamily="18" charset="0"/>
              </a:rPr>
              <a:t>4. </a:t>
            </a:r>
            <a:r>
              <a:rPr lang="mn-MN" sz="2800" dirty="0" smtClean="0">
                <a:latin typeface="Times New Roman" pitchFamily="18" charset="0"/>
                <a:cs typeface="Times New Roman" pitchFamily="18" charset="0"/>
              </a:rPr>
              <a:t>Хийн мандлын хамгийн доод давхрааг сонго.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А. Тропосфер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B</a:t>
            </a:r>
            <a:r>
              <a:rPr lang="mn-MN" sz="2800" dirty="0" smtClean="0">
                <a:latin typeface="Times New Roman" pitchFamily="18" charset="0"/>
                <a:cs typeface="Times New Roman" pitchFamily="18" charset="0"/>
              </a:rPr>
              <a:t>.Стратосфер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С. Мезосфер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D</a:t>
            </a:r>
            <a:r>
              <a:rPr lang="mn-MN" sz="2800" dirty="0" smtClean="0">
                <a:latin typeface="Times New Roman" pitchFamily="18" charset="0"/>
                <a:cs typeface="Times New Roman" pitchFamily="18" charset="0"/>
              </a:rPr>
              <a:t>. Экзосфер </a:t>
            </a:r>
            <a:endParaRPr lang="en-US" sz="2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990600"/>
            <a:ext cx="6705600" cy="3108543"/>
          </a:xfrm>
          <a:prstGeom prst="rect">
            <a:avLst/>
          </a:prstGeom>
        </p:spPr>
        <p:txBody>
          <a:bodyPr wrap="square">
            <a:spAutoFit/>
          </a:bodyPr>
          <a:lstStyle/>
          <a:p>
            <a:r>
              <a:rPr lang="en-US" sz="2800" b="1" dirty="0" smtClean="0">
                <a:latin typeface="Times New Roman" pitchFamily="18" charset="0"/>
                <a:cs typeface="Times New Roman" pitchFamily="18" charset="0"/>
              </a:rPr>
              <a:t>5. </a:t>
            </a:r>
            <a:r>
              <a:rPr lang="mn-MN" sz="2800" dirty="0" smtClean="0">
                <a:latin typeface="Times New Roman" pitchFamily="18" charset="0"/>
                <a:cs typeface="Times New Roman" pitchFamily="18" charset="0"/>
              </a:rPr>
              <a:t>Алсын зайн радио холбоонд аль давхаргыг ашигладаг вэ?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А. Тропосфер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B</a:t>
            </a:r>
            <a:r>
              <a:rPr lang="mn-MN" sz="2800" dirty="0" smtClean="0">
                <a:latin typeface="Times New Roman" pitchFamily="18" charset="0"/>
                <a:cs typeface="Times New Roman" pitchFamily="18" charset="0"/>
              </a:rPr>
              <a:t>.Термосфер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С. Мезосфер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D</a:t>
            </a:r>
            <a:r>
              <a:rPr lang="mn-MN" sz="2800" dirty="0" smtClean="0">
                <a:latin typeface="Times New Roman" pitchFamily="18" charset="0"/>
                <a:cs typeface="Times New Roman" pitchFamily="18" charset="0"/>
              </a:rPr>
              <a:t>. Экзосфер </a:t>
            </a:r>
            <a:endParaRPr lang="en-US" sz="2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14400"/>
            <a:ext cx="8229600" cy="3539430"/>
          </a:xfrm>
          <a:prstGeom prst="rect">
            <a:avLst/>
          </a:prstGeom>
        </p:spPr>
        <p:txBody>
          <a:bodyPr wrap="square">
            <a:spAutoFit/>
          </a:bodyPr>
          <a:lstStyle/>
          <a:p>
            <a:r>
              <a:rPr lang="en-US" sz="2800" b="1" dirty="0" smtClean="0">
                <a:latin typeface="Times New Roman" pitchFamily="18" charset="0"/>
                <a:cs typeface="Times New Roman" pitchFamily="18" charset="0"/>
              </a:rPr>
              <a:t>6. </a:t>
            </a:r>
            <a:r>
              <a:rPr lang="mn-MN" sz="2800" dirty="0" smtClean="0">
                <a:latin typeface="Times New Roman" pitchFamily="18" charset="0"/>
                <a:cs typeface="Times New Roman" pitchFamily="18" charset="0"/>
              </a:rPr>
              <a:t>Тропосферийн</a:t>
            </a:r>
            <a:r>
              <a:rPr lang="en-US" sz="2800"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дээд хилийн заагийг тогтоохдоо</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юуг үндэслэдэг вэ?</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А. Температурын эрс өөрчлөлтөөр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В. Агаарт орших усны уурын заагаар</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С. Газрын гадаргаас хөөрсөн агаар хөрсөөр </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орчныхоо агаартай ижил температуртай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болох өндрөөр </a:t>
            </a:r>
            <a:endParaRPr lang="en-US" sz="2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143000"/>
            <a:ext cx="7543800" cy="4031873"/>
          </a:xfrm>
          <a:prstGeom prst="rect">
            <a:avLst/>
          </a:prstGeom>
        </p:spPr>
        <p:txBody>
          <a:bodyPr wrap="square">
            <a:spAutoFit/>
          </a:bodyPr>
          <a:lstStyle/>
          <a:p>
            <a:r>
              <a:rPr lang="mn-MN" sz="3200" b="1" i="1" u="sng" dirty="0" smtClean="0">
                <a:latin typeface="Times New Roman" pitchFamily="18" charset="0"/>
                <a:cs typeface="Times New Roman" pitchFamily="18" charset="0"/>
              </a:rPr>
              <a:t>Хийн мандал гэж юу вэ? </a:t>
            </a:r>
          </a:p>
          <a:p>
            <a:endParaRPr lang="mn-MN" sz="2800" b="1" i="1" dirty="0" smtClean="0">
              <a:latin typeface="Times New Roman" pitchFamily="18" charset="0"/>
              <a:cs typeface="Times New Roman" pitchFamily="18" charset="0"/>
            </a:endParaRPr>
          </a:p>
          <a:p>
            <a:r>
              <a:rPr lang="mn-MN" sz="2800" dirty="0" smtClean="0">
                <a:latin typeface="Times New Roman" pitchFamily="18" charset="0"/>
                <a:cs typeface="Times New Roman" pitchFamily="18" charset="0"/>
              </a:rPr>
              <a:t>Дэлхийн бөмбөрцгийн гадна талаар хүрээлэн тогтох хийн бүрхэвчийг хийн мандал буюу агаар мандал гэнэ.</a:t>
            </a:r>
          </a:p>
          <a:p>
            <a:endParaRPr lang="mn-MN" sz="2800" dirty="0" smtClean="0">
              <a:latin typeface="Times New Roman" pitchFamily="18" charset="0"/>
              <a:cs typeface="Times New Roman" pitchFamily="18" charset="0"/>
            </a:endParaRPr>
          </a:p>
          <a:p>
            <a:r>
              <a:rPr lang="mn-MN" sz="2800" dirty="0" smtClean="0">
                <a:latin typeface="Times New Roman" pitchFamily="18" charset="0"/>
                <a:cs typeface="Times New Roman" pitchFamily="18" charset="0"/>
              </a:rPr>
              <a:t>Хийн мандал- Atmosphere (англи үг)</a:t>
            </a:r>
          </a:p>
          <a:p>
            <a:r>
              <a:rPr lang="mn-MN" sz="2800" dirty="0" smtClean="0">
                <a:latin typeface="Times New Roman" pitchFamily="18" charset="0"/>
                <a:cs typeface="Times New Roman" pitchFamily="18" charset="0"/>
              </a:rPr>
              <a:t>Atmos - хий</a:t>
            </a:r>
          </a:p>
          <a:p>
            <a:r>
              <a:rPr lang="mn-MN" sz="2800" dirty="0" smtClean="0">
                <a:latin typeface="Times New Roman" pitchFamily="18" charset="0"/>
                <a:cs typeface="Times New Roman" pitchFamily="18" charset="0"/>
              </a:rPr>
              <a:t>Sphaira - бүрхүүл гэсэн грек үгнээс гаралтай.</a:t>
            </a:r>
            <a:endParaRPr lang="mn-MN" sz="28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mage.slidesharecdn.com/random-110331201252-phpapp01/95/-6-1024.jpg?cb=1301620453"/>
          <p:cNvPicPr>
            <a:picLocks noChangeAspect="1" noChangeArrowheads="1"/>
          </p:cNvPicPr>
          <p:nvPr/>
        </p:nvPicPr>
        <p:blipFill>
          <a:blip r:embed="rId2" cstate="print"/>
          <a:srcRect l="2473" t="18681" r="6044"/>
          <a:stretch>
            <a:fillRect/>
          </a:stretch>
        </p:blipFill>
        <p:spPr bwMode="auto">
          <a:xfrm>
            <a:off x="152400" y="228600"/>
            <a:ext cx="8801100" cy="5867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334375" cy="1143000"/>
          </a:xfrm>
        </p:spPr>
        <p:txBody>
          <a:bodyPr/>
          <a:lstStyle/>
          <a:p>
            <a:pPr algn="l"/>
            <a:r>
              <a:rPr lang="mn-MN" dirty="0" smtClean="0">
                <a:latin typeface="Times New Roman" pitchFamily="18" charset="0"/>
                <a:cs typeface="Times New Roman" pitchFamily="18" charset="0"/>
              </a:rPr>
              <a:t>Хийн мандал нь байнгын болон өөрчлөгдөж байдаг олон төрлийн хий,</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бусад хольцоос бүрдэнэ.</a:t>
            </a:r>
            <a:endParaRPr lang="en-US" dirty="0">
              <a:latin typeface="Times New Roman" pitchFamily="18" charset="0"/>
              <a:cs typeface="Times New Roman" pitchFamily="18" charset="0"/>
            </a:endParaRPr>
          </a:p>
        </p:txBody>
      </p:sp>
      <p:pic>
        <p:nvPicPr>
          <p:cNvPr id="24578" name="Picture 2" descr="http://image.slidesharecdn.com/hiinmandal-120213003911-phpapp02/95/hiin-mandal-3-1024.jpg?cb=1329115266"/>
          <p:cNvPicPr>
            <a:picLocks noChangeAspect="1" noChangeArrowheads="1"/>
          </p:cNvPicPr>
          <p:nvPr/>
        </p:nvPicPr>
        <p:blipFill>
          <a:blip r:embed="rId2" cstate="print"/>
          <a:srcRect l="11219" t="29918" b="6506"/>
          <a:stretch>
            <a:fillRect/>
          </a:stretch>
        </p:blipFill>
        <p:spPr bwMode="auto">
          <a:xfrm>
            <a:off x="838200" y="1676400"/>
            <a:ext cx="7235825" cy="3886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630786417"/>
              </p:ext>
            </p:extLst>
          </p:nvPr>
        </p:nvGraphicFramePr>
        <p:xfrm>
          <a:off x="990600" y="1143000"/>
          <a:ext cx="67818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4916487" cy="563562"/>
          </a:xfrm>
        </p:spPr>
        <p:txBody>
          <a:bodyPr/>
          <a:lstStyle/>
          <a:p>
            <a:pPr algn="l"/>
            <a:r>
              <a:rPr lang="mn-MN" sz="2800" b="1" dirty="0" smtClean="0">
                <a:latin typeface="Times New Roman" pitchFamily="18" charset="0"/>
                <a:cs typeface="Times New Roman" pitchFamily="18" charset="0"/>
              </a:rPr>
              <a:t>Хийн мандлын үе давхарга</a:t>
            </a:r>
            <a:endParaRPr lang="en-US" sz="2800" b="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srcRect l="8824" t="24183" r="3922" b="2614"/>
          <a:stretch>
            <a:fillRect/>
          </a:stretch>
        </p:blipFill>
        <p:spPr bwMode="auto">
          <a:xfrm>
            <a:off x="533400" y="1143000"/>
            <a:ext cx="7992836" cy="5029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image.slidesharecdn.com/1-111128012701-phpapp02/95/1-23-1024.jpg?cb=135530586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685800"/>
            <a:ext cx="6477000" cy="5262979"/>
          </a:xfrm>
          <a:prstGeom prst="rect">
            <a:avLst/>
          </a:prstGeom>
        </p:spPr>
        <p:txBody>
          <a:bodyPr wrap="square">
            <a:spAutoFit/>
          </a:bodyPr>
          <a:lstStyle/>
          <a:p>
            <a:r>
              <a:rPr lang="mn-MN" sz="2800" dirty="0" smtClean="0">
                <a:latin typeface="Times New Roman" pitchFamily="18" charset="0"/>
                <a:cs typeface="Times New Roman" pitchFamily="18" charset="0"/>
              </a:rPr>
              <a:t>Агаар мандалд бага хэмжээтэй байх хүлэмжийн хийнүүд (</a:t>
            </a:r>
            <a:r>
              <a:rPr lang="en-US" sz="2800" dirty="0" smtClean="0">
                <a:latin typeface="Times New Roman" pitchFamily="18" charset="0"/>
                <a:cs typeface="Times New Roman" pitchFamily="18" charset="0"/>
              </a:rPr>
              <a:t>Greenhouse gas) </a:t>
            </a:r>
            <a:r>
              <a:rPr lang="mn-MN" sz="2800" dirty="0" smtClean="0">
                <a:latin typeface="Times New Roman" pitchFamily="18" charset="0"/>
                <a:cs typeface="Times New Roman" pitchFamily="18" charset="0"/>
              </a:rPr>
              <a:t>газрын гадаргуугаас ойсон дулааны энергийг шингээж, дэлхийн дулааны тэнцвэрийг хангана. Хэрэв эдгээр хийнүүд агаар мандалд байхгүй бол гадаргуугийн дундаж температур -18 °</a:t>
            </a:r>
            <a:r>
              <a:rPr lang="en-US" sz="2800" dirty="0" smtClean="0">
                <a:latin typeface="Times New Roman" pitchFamily="18" charset="0"/>
                <a:cs typeface="Times New Roman" pitchFamily="18" charset="0"/>
              </a:rPr>
              <a:t>C </a:t>
            </a:r>
            <a:r>
              <a:rPr lang="mn-MN" sz="2800" dirty="0" smtClean="0">
                <a:latin typeface="Times New Roman" pitchFamily="18" charset="0"/>
                <a:cs typeface="Times New Roman" pitchFamily="18" charset="0"/>
              </a:rPr>
              <a:t>болох бөгөөд Дэлхий дээр амьдрал байх нөхцөлгүй болно.  Нүүстөрөгчийн давхар исэл, метан, усны уур, озон нь агаар мандал дахь үндсэн хүлэмжийн хийнүүд юм. </a:t>
            </a:r>
            <a:endParaRPr lang="en-US" sz="2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00645"/>
            <a:ext cx="8839200" cy="6093976"/>
          </a:xfrm>
          <a:prstGeom prst="rect">
            <a:avLst/>
          </a:prstGeom>
        </p:spPr>
        <p:txBody>
          <a:bodyPr wrap="square">
            <a:spAutoFit/>
          </a:bodyPr>
          <a:lstStyle/>
          <a:p>
            <a:r>
              <a:rPr lang="mn-MN" sz="3000" b="1" i="1" u="sng" dirty="0" smtClean="0">
                <a:latin typeface="Times New Roman" pitchFamily="18" charset="0"/>
                <a:cs typeface="Times New Roman" pitchFamily="18" charset="0"/>
              </a:rPr>
              <a:t>1.Тропосфер- </a:t>
            </a:r>
            <a:r>
              <a:rPr lang="en-US" sz="3000" b="1" i="1" u="sng" dirty="0" smtClean="0">
                <a:latin typeface="Times New Roman" pitchFamily="18" charset="0"/>
                <a:cs typeface="Times New Roman" pitchFamily="18" charset="0"/>
              </a:rPr>
              <a:t>(</a:t>
            </a:r>
            <a:r>
              <a:rPr lang="mn-MN" sz="3000" b="1" i="1" u="sng" dirty="0" smtClean="0">
                <a:latin typeface="Times New Roman" pitchFamily="18" charset="0"/>
                <a:cs typeface="Times New Roman" pitchFamily="18" charset="0"/>
              </a:rPr>
              <a:t>Орчих мандал</a:t>
            </a:r>
            <a:r>
              <a:rPr lang="en-US" sz="3000" b="1" i="1" u="sng" dirty="0" smtClean="0">
                <a:latin typeface="Times New Roman" pitchFamily="18" charset="0"/>
                <a:cs typeface="Times New Roman" pitchFamily="18" charset="0"/>
              </a:rPr>
              <a:t>) </a:t>
            </a:r>
            <a:r>
              <a:rPr lang="mn-MN" sz="3000" b="1" i="1" u="sng" dirty="0" smtClean="0">
                <a:latin typeface="Times New Roman" pitchFamily="18" charset="0"/>
                <a:cs typeface="Times New Roman" pitchFamily="18" charset="0"/>
              </a:rPr>
              <a:t>Хийн мандлын доод үе.</a:t>
            </a:r>
          </a:p>
          <a:p>
            <a:r>
              <a:rPr lang="mn-MN" sz="3000" dirty="0" smtClean="0">
                <a:latin typeface="Times New Roman" pitchFamily="18" charset="0"/>
                <a:cs typeface="Times New Roman" pitchFamily="18" charset="0"/>
              </a:rPr>
              <a:t>Энэ үелэлийн хүрээнд 1 км-ээр өндөрсөх тутам агаарын температур 6'С-аар буурдаг. Газрын гадаргаас халсан агаар дээш хөөрөхдөө хөрсөөр орчныхоо агаартай адилхан температуртай болох өндөрт хүрээд зогсоно. Энэ өндрөөр тропосферийн дээд хилийг тогтоодог. Иймд тропосферийн дээд хил экваторт 16-18 км,туйл орчимд 8-9 км,дунджаар  11 км өндөрт оршино. Тэнд</a:t>
            </a:r>
            <a:r>
              <a:rPr lang="en-US" sz="3000" dirty="0" smtClean="0">
                <a:latin typeface="Times New Roman" pitchFamily="18" charset="0"/>
                <a:cs typeface="Times New Roman" pitchFamily="18" charset="0"/>
              </a:rPr>
              <a:t> </a:t>
            </a:r>
            <a:r>
              <a:rPr lang="mn-MN" sz="3000" dirty="0" smtClean="0">
                <a:latin typeface="Times New Roman" pitchFamily="18" charset="0"/>
                <a:cs typeface="Times New Roman" pitchFamily="18" charset="0"/>
              </a:rPr>
              <a:t>агаарын температур аль ч өргөрөгт ялгаагүй - 60°С-аас -70°С байдаг. Хийн мандлын 80% </a:t>
            </a:r>
            <a:r>
              <a:rPr lang="en-US" sz="3000" dirty="0" smtClean="0">
                <a:latin typeface="Times New Roman" pitchFamily="18" charset="0"/>
                <a:cs typeface="Times New Roman" pitchFamily="18" charset="0"/>
              </a:rPr>
              <a:t> </a:t>
            </a:r>
            <a:r>
              <a:rPr lang="mn-MN" sz="3000" dirty="0" smtClean="0">
                <a:latin typeface="Times New Roman" pitchFamily="18" charset="0"/>
                <a:cs typeface="Times New Roman" pitchFamily="18" charset="0"/>
              </a:rPr>
              <a:t>нь хамаарагдах ба дэлхийн цаг агаар,</a:t>
            </a:r>
            <a:r>
              <a:rPr lang="en-US" sz="3000" dirty="0" smtClean="0">
                <a:latin typeface="Times New Roman" pitchFamily="18" charset="0"/>
                <a:cs typeface="Times New Roman" pitchFamily="18" charset="0"/>
              </a:rPr>
              <a:t> </a:t>
            </a:r>
            <a:r>
              <a:rPr lang="mn-MN" sz="3000" dirty="0" smtClean="0">
                <a:latin typeface="Times New Roman" pitchFamily="18" charset="0"/>
                <a:cs typeface="Times New Roman" pitchFamily="18" charset="0"/>
              </a:rPr>
              <a:t>уур амьсгалын бүхий л үзэгдэл энэ мандалд явагддаг. </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7200"/>
            <a:ext cx="8458200" cy="5509200"/>
          </a:xfrm>
          <a:prstGeom prst="rect">
            <a:avLst/>
          </a:prstGeom>
        </p:spPr>
        <p:txBody>
          <a:bodyPr wrap="square">
            <a:spAutoFit/>
          </a:bodyPr>
          <a:lstStyle/>
          <a:p>
            <a:r>
              <a:rPr lang="mn-MN" sz="3200" b="1" i="1" u="sng" dirty="0" smtClean="0">
                <a:latin typeface="Times New Roman" pitchFamily="18" charset="0"/>
                <a:cs typeface="Times New Roman" pitchFamily="18" charset="0"/>
              </a:rPr>
              <a:t>2. Стратосфер- Давхраат мандал </a:t>
            </a:r>
          </a:p>
          <a:p>
            <a:r>
              <a:rPr lang="mn-MN" sz="3200" dirty="0" smtClean="0">
                <a:latin typeface="Times New Roman" pitchFamily="18" charset="0"/>
                <a:cs typeface="Times New Roman" pitchFamily="18" charset="0"/>
              </a:rPr>
              <a:t>Тропосферээс цааш 50 км хүртэлх</a:t>
            </a:r>
            <a:r>
              <a:rPr lang="en-US" sz="3200" dirty="0" smtClean="0">
                <a:latin typeface="Times New Roman" pitchFamily="18" charset="0"/>
                <a:cs typeface="Times New Roman" pitchFamily="18" charset="0"/>
              </a:rPr>
              <a:t> </a:t>
            </a:r>
            <a:r>
              <a:rPr lang="mn-MN" sz="3200" dirty="0" smtClean="0">
                <a:latin typeface="Times New Roman" pitchFamily="18" charset="0"/>
                <a:cs typeface="Times New Roman" pitchFamily="18" charset="0"/>
              </a:rPr>
              <a:t>давхарга. Энд нийт агаарын 20 орчим хувь агуулагдана. Усны уур байхгүй тул үүл байхгүй. Озон их байх бөгөөд 25-27 км- ийн өндөрт бүр ч их бөөгнөрсөн байдаг тул үүнийг озоны давхарга гэнэ. Озоны хий нарнаас ирэх хэт ягаан туяаг өөртөө шингээн авч түүний хөнөөлт аюулаас амьд организмыг хамгаалж байдаг ач холбогдолтой. Агаарын температур</a:t>
            </a:r>
            <a:r>
              <a:rPr lang="en-US" sz="3200" dirty="0" smtClean="0">
                <a:latin typeface="Times New Roman" pitchFamily="18" charset="0"/>
                <a:cs typeface="Times New Roman" pitchFamily="18" charset="0"/>
              </a:rPr>
              <a:t> </a:t>
            </a:r>
            <a:r>
              <a:rPr lang="mn-MN" sz="3200" dirty="0" smtClean="0">
                <a:latin typeface="Times New Roman" pitchFamily="18" charset="0"/>
                <a:cs typeface="Times New Roman" pitchFamily="18" charset="0"/>
              </a:rPr>
              <a:t>аажмаар нэмэгдсээр 0°С-аас +10°С хүрдэг.</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1">
  <a:themeElements>
    <a:clrScheme name="">
      <a:dk1>
        <a:srgbClr val="000000"/>
      </a:dk1>
      <a:lt1>
        <a:srgbClr val="FFFFFF"/>
      </a:lt1>
      <a:dk2>
        <a:srgbClr val="000000"/>
      </a:dk2>
      <a:lt2>
        <a:srgbClr val="808080"/>
      </a:lt2>
      <a:accent1>
        <a:srgbClr val="336699"/>
      </a:accent1>
      <a:accent2>
        <a:srgbClr val="45ACDF"/>
      </a:accent2>
      <a:accent3>
        <a:srgbClr val="FFFFFF"/>
      </a:accent3>
      <a:accent4>
        <a:srgbClr val="000000"/>
      </a:accent4>
      <a:accent5>
        <a:srgbClr val="ADB8CA"/>
      </a:accent5>
      <a:accent6>
        <a:srgbClr val="3E9BCA"/>
      </a:accent6>
      <a:hlink>
        <a:srgbClr val="0099CC"/>
      </a:hlink>
      <a:folHlink>
        <a:srgbClr val="66CCFF"/>
      </a:folHlink>
    </a:clrScheme>
    <a:fontScheme name="NordriDesign_免费商务模板系列">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NordriDesign_免费商务模板系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_免费商务模板系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_免费商务模板系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_免费商务模板系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_免费商务模板系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_免费商务模板系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_免费商务模板系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_免费商务模板系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_免费商务模板系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_免费商务模板系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_免费商务模板系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_免费商务模板系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_免费商务模板系列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com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4">
        <a:dk1>
          <a:srgbClr val="000000"/>
        </a:dk1>
        <a:lt1>
          <a:srgbClr val="FFFFFF"/>
        </a:lt1>
        <a:dk2>
          <a:srgbClr val="000000"/>
        </a:dk2>
        <a:lt2>
          <a:srgbClr val="808080"/>
        </a:lt2>
        <a:accent1>
          <a:srgbClr val="0066CC"/>
        </a:accent1>
        <a:accent2>
          <a:srgbClr val="336699"/>
        </a:accent2>
        <a:accent3>
          <a:srgbClr val="FFFFFF"/>
        </a:accent3>
        <a:accent4>
          <a:srgbClr val="000000"/>
        </a:accent4>
        <a:accent5>
          <a:srgbClr val="AAB8E2"/>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5">
        <a:dk1>
          <a:srgbClr val="000000"/>
        </a:dk1>
        <a:lt1>
          <a:srgbClr val="FFFFFF"/>
        </a:lt1>
        <a:dk2>
          <a:srgbClr val="000000"/>
        </a:dk2>
        <a:lt2>
          <a:srgbClr val="808080"/>
        </a:lt2>
        <a:accent1>
          <a:srgbClr val="2D96FF"/>
        </a:accent1>
        <a:accent2>
          <a:srgbClr val="336699"/>
        </a:accent2>
        <a:accent3>
          <a:srgbClr val="FFFFFF"/>
        </a:accent3>
        <a:accent4>
          <a:srgbClr val="000000"/>
        </a:accent4>
        <a:accent5>
          <a:srgbClr val="ADC9FF"/>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6">
        <a:dk1>
          <a:srgbClr val="000000"/>
        </a:dk1>
        <a:lt1>
          <a:srgbClr val="FFFFFF"/>
        </a:lt1>
        <a:dk2>
          <a:srgbClr val="000000"/>
        </a:dk2>
        <a:lt2>
          <a:srgbClr val="808080"/>
        </a:lt2>
        <a:accent1>
          <a:srgbClr val="5093DC"/>
        </a:accent1>
        <a:accent2>
          <a:srgbClr val="336699"/>
        </a:accent2>
        <a:accent3>
          <a:srgbClr val="FFFFFF"/>
        </a:accent3>
        <a:accent4>
          <a:srgbClr val="000000"/>
        </a:accent4>
        <a:accent5>
          <a:srgbClr val="B3C8EB"/>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22</Template>
  <TotalTime>197</TotalTime>
  <Words>647</Words>
  <Application>Microsoft Office PowerPoint</Application>
  <PresentationFormat>On-screen Show (4:3)</PresentationFormat>
  <Paragraphs>61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黑体</vt:lpstr>
      <vt:lpstr>Arial</vt:lpstr>
      <vt:lpstr>华文细黑</vt:lpstr>
      <vt:lpstr>Times New Roman</vt:lpstr>
      <vt:lpstr>Wingdings</vt:lpstr>
      <vt:lpstr>11</vt:lpstr>
      <vt:lpstr>PowerPoint Presentation</vt:lpstr>
      <vt:lpstr>PowerPoint Presentation</vt:lpstr>
      <vt:lpstr>Хийн мандал нь байнгын болон өөрчлөгдөж байдаг олон төрлийн хий, бусад хольцоос бүрдэнэ.</vt:lpstr>
      <vt:lpstr>PowerPoint Presentation</vt:lpstr>
      <vt:lpstr>Хийн мандлын үе давхарга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Tserenchimed</cp:lastModifiedBy>
  <cp:revision>60</cp:revision>
  <dcterms:created xsi:type="dcterms:W3CDTF">2014-12-07T02:20:07Z</dcterms:created>
  <dcterms:modified xsi:type="dcterms:W3CDTF">2016-09-28T06:07:12Z</dcterms:modified>
</cp:coreProperties>
</file>