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8" r:id="rId3"/>
    <p:sldId id="257" r:id="rId4"/>
    <p:sldId id="259" r:id="rId5"/>
    <p:sldId id="260" r:id="rId6"/>
    <p:sldId id="265" r:id="rId7"/>
    <p:sldId id="266" r:id="rId8"/>
    <p:sldId id="267" r:id="rId9"/>
    <p:sldId id="261" r:id="rId10"/>
    <p:sldId id="268" r:id="rId11"/>
    <p:sldId id="269" r:id="rId12"/>
    <p:sldId id="270" r:id="rId13"/>
    <p:sldId id="262" r:id="rId14"/>
    <p:sldId id="272" r:id="rId15"/>
    <p:sldId id="271" r:id="rId16"/>
    <p:sldId id="273" r:id="rId17"/>
    <p:sldId id="274" r:id="rId18"/>
    <p:sldId id="277" r:id="rId19"/>
    <p:sldId id="278" r:id="rId20"/>
    <p:sldId id="279" r:id="rId21"/>
    <p:sldId id="275" r:id="rId22"/>
    <p:sldId id="280" r:id="rId23"/>
    <p:sldId id="281"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6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690C8A08-47AB-4B97-BCF9-6D1284746B8B}" type="datetimeFigureOut">
              <a:rPr lang="en-US" smtClean="0"/>
              <a:pPr/>
              <a:t>12/7/2015</a:t>
            </a:fld>
            <a:endParaRPr lang="en-US"/>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n-US"/>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41022C63-7BE6-42CE-86FC-71095BD3490F}" type="slidenum">
              <a:rPr lang="en-US" smtClean="0"/>
              <a:pPr/>
              <a:t>‹#›</a:t>
            </a:fld>
            <a:endParaRPr lang="en-US"/>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90C8A08-47AB-4B97-BCF9-6D1284746B8B}" type="datetimeFigureOut">
              <a:rPr lang="en-US" smtClean="0"/>
              <a:pPr/>
              <a:t>12/7/2015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022C63-7BE6-42CE-86FC-71095BD3490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90C8A08-47AB-4B97-BCF9-6D1284746B8B}" type="datetimeFigureOut">
              <a:rPr lang="en-US" smtClean="0"/>
              <a:pPr/>
              <a:t>12/7/2015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022C63-7BE6-42CE-86FC-71095BD3490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90C8A08-47AB-4B97-BCF9-6D1284746B8B}" type="datetimeFigureOut">
              <a:rPr lang="en-US" smtClean="0"/>
              <a:pPr/>
              <a:t>12/7/2015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022C63-7BE6-42CE-86FC-71095BD3490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90C8A08-47AB-4B97-BCF9-6D1284746B8B}" type="datetimeFigureOut">
              <a:rPr lang="en-US" smtClean="0"/>
              <a:pPr/>
              <a:t>12/7/2015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022C63-7BE6-42CE-86FC-71095BD3490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690C8A08-47AB-4B97-BCF9-6D1284746B8B}" type="datetimeFigureOut">
              <a:rPr lang="en-US" smtClean="0"/>
              <a:pPr/>
              <a:t>12/7/2015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022C63-7BE6-42CE-86FC-71095BD3490F}" type="slidenum">
              <a:rPr lang="en-US" smtClean="0"/>
              <a:pPr/>
              <a:t>‹#›</a:t>
            </a:fld>
            <a:endParaRPr lang="en-US"/>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90C8A08-47AB-4B97-BCF9-6D1284746B8B}" type="datetimeFigureOut">
              <a:rPr lang="en-US" smtClean="0"/>
              <a:pPr/>
              <a:t>12/7/2015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1022C63-7BE6-42CE-86FC-71095BD3490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90C8A08-47AB-4B97-BCF9-6D1284746B8B}" type="datetimeFigureOut">
              <a:rPr lang="en-US" smtClean="0"/>
              <a:pPr/>
              <a:t>12/7/2015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1022C63-7BE6-42CE-86FC-71095BD3490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0C8A08-47AB-4B97-BCF9-6D1284746B8B}" type="datetimeFigureOut">
              <a:rPr lang="en-US" smtClean="0"/>
              <a:pPr/>
              <a:t>12/7/2015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1022C63-7BE6-42CE-86FC-71095BD3490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690C8A08-47AB-4B97-BCF9-6D1284746B8B}" type="datetimeFigureOut">
              <a:rPr lang="en-US" smtClean="0"/>
              <a:pPr/>
              <a:t>12/7/2015</a:t>
            </a:fld>
            <a:endParaRPr lang="en-US"/>
          </a:p>
        </p:txBody>
      </p:sp>
      <p:sp>
        <p:nvSpPr>
          <p:cNvPr id="7" name="Slide Number Placeholder 6"/>
          <p:cNvSpPr>
            <a:spLocks noGrp="1"/>
          </p:cNvSpPr>
          <p:nvPr>
            <p:ph type="sldNum" sz="quarter" idx="12"/>
          </p:nvPr>
        </p:nvSpPr>
        <p:spPr/>
        <p:txBody>
          <a:bodyPr/>
          <a:lstStyle/>
          <a:p>
            <a:fld id="{41022C63-7BE6-42CE-86FC-71095BD3490F}" type="slidenum">
              <a:rPr lang="en-US" smtClean="0"/>
              <a:pPr/>
              <a:t>‹#›</a:t>
            </a:fld>
            <a:endParaRPr lang="en-US"/>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90C8A08-47AB-4B97-BCF9-6D1284746B8B}" type="datetimeFigureOut">
              <a:rPr lang="en-US" smtClean="0"/>
              <a:pPr/>
              <a:t>12/7/2015</a:t>
            </a:fld>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7" name="Slide Number Placeholder 6"/>
          <p:cNvSpPr>
            <a:spLocks noGrp="1"/>
          </p:cNvSpPr>
          <p:nvPr>
            <p:ph type="sldNum" sz="quarter" idx="12"/>
          </p:nvPr>
        </p:nvSpPr>
        <p:spPr/>
        <p:txBody>
          <a:bodyPr/>
          <a:lstStyle/>
          <a:p>
            <a:fld id="{41022C63-7BE6-42CE-86FC-71095BD3490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690C8A08-47AB-4B97-BCF9-6D1284746B8B}" type="datetimeFigureOut">
              <a:rPr lang="en-US" smtClean="0"/>
              <a:pPr/>
              <a:t>12/7/2015</a:t>
            </a:fld>
            <a:endParaRPr lang="en-US"/>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n-US"/>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41022C63-7BE6-42CE-86FC-71095BD3490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7.jpeg"/><Relationship Id="rId1" Type="http://schemas.openxmlformats.org/officeDocument/2006/relationships/slideLayout" Target="../slideLayouts/slideLayout4.xml"/><Relationship Id="rId5" Type="http://schemas.openxmlformats.org/officeDocument/2006/relationships/image" Target="../media/image19.jpeg"/><Relationship Id="rId4" Type="http://schemas.openxmlformats.org/officeDocument/2006/relationships/image" Target="../media/image10.jpeg"/></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434" y="23956"/>
            <a:ext cx="4464496" cy="4817812"/>
          </a:xfrm>
        </p:spPr>
        <p:txBody>
          <a:bodyPr>
            <a:noAutofit/>
          </a:bodyPr>
          <a:lstStyle/>
          <a:p>
            <a:pPr algn="ctr"/>
            <a:r>
              <a:rPr lang="mn-MN" sz="6600" dirty="0" smtClean="0">
                <a:solidFill>
                  <a:schemeClr val="tx1"/>
                </a:solidFill>
                <a:latin typeface="Times New Roman" panose="02020603050405020304" pitchFamily="18" charset="0"/>
                <a:cs typeface="Times New Roman" panose="02020603050405020304" pitchFamily="18" charset="0"/>
              </a:rPr>
              <a:t>Хотжилт ба байгаль орчин</a:t>
            </a:r>
            <a:endParaRPr lang="en-US" sz="6600" dirty="0">
              <a:solidFill>
                <a:schemeClr val="tx1"/>
              </a:solidFill>
              <a:latin typeface="Times New Roman" panose="02020603050405020304" pitchFamily="18" charset="0"/>
              <a:cs typeface="Times New Roman" panose="02020603050405020304" pitchFamily="18" charset="0"/>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86954" y="2636912"/>
            <a:ext cx="3626297" cy="3672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86954" y="0"/>
            <a:ext cx="3646722" cy="26088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53313704"/>
      </p:ext>
    </p:extLst>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99592" y="620688"/>
            <a:ext cx="3600399" cy="5688632"/>
          </a:xfrm>
        </p:spPr>
      </p:pic>
      <p:sp>
        <p:nvSpPr>
          <p:cNvPr id="8" name="Rectangle 7"/>
          <p:cNvSpPr/>
          <p:nvPr/>
        </p:nvSpPr>
        <p:spPr>
          <a:xfrm>
            <a:off x="4644008" y="620688"/>
            <a:ext cx="3744416" cy="4401205"/>
          </a:xfrm>
          <a:prstGeom prst="rect">
            <a:avLst/>
          </a:prstGeom>
        </p:spPr>
        <p:txBody>
          <a:bodyPr wrap="square">
            <a:spAutoFit/>
          </a:bodyPr>
          <a:lstStyle/>
          <a:p>
            <a:r>
              <a:rPr lang="ru-RU" sz="4000" dirty="0">
                <a:latin typeface="Times New Roman" panose="02020603050405020304" pitchFamily="18" charset="0"/>
                <a:cs typeface="Times New Roman" panose="02020603050405020304" pitchFamily="18" charset="0"/>
              </a:rPr>
              <a:t>-</a:t>
            </a:r>
            <a:r>
              <a:rPr lang="ru-RU" sz="4000" dirty="0" smtClean="0">
                <a:latin typeface="Times New Roman" panose="02020603050405020304" pitchFamily="18" charset="0"/>
                <a:cs typeface="Times New Roman" panose="02020603050405020304" pitchFamily="18" charset="0"/>
              </a:rPr>
              <a:t>хөрсний </a:t>
            </a:r>
            <a:r>
              <a:rPr lang="en-US" sz="4000" dirty="0" smtClean="0">
                <a:latin typeface="Times New Roman" panose="02020603050405020304" pitchFamily="18" charset="0"/>
                <a:cs typeface="Times New Roman" panose="02020603050405020304" pitchFamily="18" charset="0"/>
              </a:rPr>
              <a:t>                </a:t>
            </a:r>
            <a:r>
              <a:rPr lang="ru-RU" sz="4000" dirty="0" smtClean="0">
                <a:latin typeface="Times New Roman" panose="02020603050405020304" pitchFamily="18" charset="0"/>
                <a:cs typeface="Times New Roman" panose="02020603050405020304" pitchFamily="18" charset="0"/>
              </a:rPr>
              <a:t>бохирдол</a:t>
            </a:r>
            <a:endParaRPr lang="en-US" sz="4000" dirty="0" smtClean="0">
              <a:latin typeface="Times New Roman" panose="02020603050405020304" pitchFamily="18" charset="0"/>
              <a:cs typeface="Times New Roman" panose="02020603050405020304" pitchFamily="18" charset="0"/>
            </a:endParaRPr>
          </a:p>
          <a:p>
            <a:endParaRPr lang="ru-RU" sz="4000" dirty="0">
              <a:latin typeface="Times New Roman" panose="02020603050405020304" pitchFamily="18" charset="0"/>
              <a:cs typeface="Times New Roman" panose="02020603050405020304" pitchFamily="18" charset="0"/>
            </a:endParaRPr>
          </a:p>
          <a:p>
            <a:r>
              <a:rPr lang="ru-RU" sz="4000" dirty="0">
                <a:latin typeface="Times New Roman" panose="02020603050405020304" pitchFamily="18" charset="0"/>
                <a:cs typeface="Times New Roman" panose="02020603050405020304" pitchFamily="18" charset="0"/>
              </a:rPr>
              <a:t>-усны </a:t>
            </a:r>
            <a:r>
              <a:rPr lang="ru-RU" sz="4000" dirty="0" smtClean="0">
                <a:latin typeface="Times New Roman" panose="02020603050405020304" pitchFamily="18" charset="0"/>
                <a:cs typeface="Times New Roman" panose="02020603050405020304" pitchFamily="18" charset="0"/>
              </a:rPr>
              <a:t>бохирдол</a:t>
            </a:r>
            <a:endParaRPr lang="en-US" sz="4000" dirty="0" smtClean="0">
              <a:latin typeface="Times New Roman" panose="02020603050405020304" pitchFamily="18" charset="0"/>
              <a:cs typeface="Times New Roman" panose="02020603050405020304" pitchFamily="18" charset="0"/>
            </a:endParaRPr>
          </a:p>
          <a:p>
            <a:endParaRPr lang="ru-RU" sz="4000" dirty="0">
              <a:latin typeface="Times New Roman" panose="02020603050405020304" pitchFamily="18" charset="0"/>
              <a:cs typeface="Times New Roman" panose="02020603050405020304" pitchFamily="18" charset="0"/>
            </a:endParaRPr>
          </a:p>
          <a:p>
            <a:r>
              <a:rPr lang="ru-RU" sz="4000" dirty="0">
                <a:latin typeface="Times New Roman" panose="02020603050405020304" pitchFamily="18" charset="0"/>
                <a:cs typeface="Times New Roman" panose="02020603050405020304" pitchFamily="18" charset="0"/>
              </a:rPr>
              <a:t>-агаарын бохирдол</a:t>
            </a:r>
          </a:p>
        </p:txBody>
      </p:sp>
    </p:spTree>
    <p:extLst>
      <p:ext uri="{BB962C8B-B14F-4D97-AF65-F5344CB8AC3E}">
        <p14:creationId xmlns:p14="http://schemas.microsoft.com/office/powerpoint/2010/main" val="57417034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43608" y="620688"/>
            <a:ext cx="3456383" cy="2952328"/>
          </a:xfrm>
        </p:spPr>
      </p:pic>
      <p:sp>
        <p:nvSpPr>
          <p:cNvPr id="3" name="Title 2"/>
          <p:cNvSpPr>
            <a:spLocks noGrp="1"/>
          </p:cNvSpPr>
          <p:nvPr>
            <p:ph type="title"/>
          </p:nvPr>
        </p:nvSpPr>
        <p:spPr>
          <a:xfrm>
            <a:off x="4716016" y="-99392"/>
            <a:ext cx="3432568" cy="691587"/>
          </a:xfrm>
        </p:spPr>
        <p:txBody>
          <a:bodyPr>
            <a:normAutofit/>
          </a:bodyPr>
          <a:lstStyle/>
          <a:p>
            <a:r>
              <a:rPr lang="mn-MN" dirty="0" smtClean="0">
                <a:solidFill>
                  <a:srgbClr val="FF0000"/>
                </a:solidFill>
                <a:latin typeface="Times New Roman" panose="02020603050405020304" pitchFamily="18" charset="0"/>
                <a:cs typeface="Times New Roman" panose="02020603050405020304" pitchFamily="18" charset="0"/>
              </a:rPr>
              <a:t>Хөрсний бохирдол</a:t>
            </a:r>
            <a:endParaRPr lang="en-US" dirty="0">
              <a:solidFill>
                <a:srgbClr val="FF0000"/>
              </a:solidFill>
              <a:latin typeface="Times New Roman" panose="02020603050405020304" pitchFamily="18" charset="0"/>
              <a:cs typeface="Times New Roman" panose="02020603050405020304" pitchFamily="18" charset="0"/>
            </a:endParaRPr>
          </a:p>
        </p:txBody>
      </p:sp>
      <p:sp>
        <p:nvSpPr>
          <p:cNvPr id="4" name="Text Placeholder 3"/>
          <p:cNvSpPr>
            <a:spLocks noGrp="1"/>
          </p:cNvSpPr>
          <p:nvPr>
            <p:ph type="body" sz="half" idx="2"/>
          </p:nvPr>
        </p:nvSpPr>
        <p:spPr>
          <a:xfrm>
            <a:off x="4596096" y="1237159"/>
            <a:ext cx="3672408" cy="5112568"/>
          </a:xfrm>
        </p:spPr>
        <p:txBody>
          <a:bodyPr>
            <a:normAutofit fontScale="55000" lnSpcReduction="20000"/>
          </a:bodyPr>
          <a:lstStyle/>
          <a:p>
            <a:r>
              <a:rPr lang="mn-MN" sz="4200" dirty="0" smtClean="0">
                <a:latin typeface="Times New Roman" panose="02020603050405020304" pitchFamily="18" charset="0"/>
                <a:cs typeface="Times New Roman" panose="02020603050405020304" pitchFamily="18" charset="0"/>
              </a:rPr>
              <a:t>Хөрсний бохирдол нь  хүний үйл ажиллагааны улмаас хөрсөнд янз бүрийн органик болон органик бус хорт бодсууд шингэхийг хэлнэ.</a:t>
            </a:r>
          </a:p>
          <a:p>
            <a:r>
              <a:rPr lang="mn-MN" sz="4200" dirty="0" smtClean="0">
                <a:latin typeface="Times New Roman" panose="02020603050405020304" pitchFamily="18" charset="0"/>
                <a:cs typeface="Times New Roman" panose="02020603050405020304" pitchFamily="18" charset="0"/>
              </a:rPr>
              <a:t>Хөрс нь агаарт цацагдсан хорт бодис,утаа, гэр хорооллын айлуудын жорлон,газар дээрх хог хаягдлал, бохир усаа хаа сайгүй асгаснаас бохирддог.</a:t>
            </a:r>
          </a:p>
          <a:p>
            <a:r>
              <a:rPr lang="mn-MN" sz="4200" dirty="0">
                <a:latin typeface="Times New Roman" panose="02020603050405020304" pitchFamily="18" charset="0"/>
                <a:cs typeface="Times New Roman" panose="02020603050405020304" pitchFamily="18" charset="0"/>
              </a:rPr>
              <a:t>Э</a:t>
            </a:r>
            <a:r>
              <a:rPr lang="mn-MN" sz="4200" dirty="0" smtClean="0">
                <a:latin typeface="Times New Roman" panose="02020603050405020304" pitchFamily="18" charset="0"/>
                <a:cs typeface="Times New Roman" panose="02020603050405020304" pitchFamily="18" charset="0"/>
              </a:rPr>
              <a:t>дгээртэй хамт олон тооны микроорганизм хөрсөнд ордог</a:t>
            </a:r>
          </a:p>
          <a:p>
            <a:endParaRPr lang="en-US" dirty="0">
              <a:latin typeface="Times New Roman" panose="02020603050405020304" pitchFamily="18" charset="0"/>
              <a:cs typeface="Times New Roman" panose="02020603050405020304" pitchFamily="18" charset="0"/>
            </a:endParaRPr>
          </a:p>
        </p:txBody>
      </p:sp>
      <p:pic>
        <p:nvPicPr>
          <p:cNvPr id="2050" name="Picture 2" descr="C:\Users\Public\Pictures\Sample Pictures\өогнө.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3608" y="3573016"/>
            <a:ext cx="3456384" cy="27767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8207017"/>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2771800" y="900126"/>
            <a:ext cx="3528392" cy="1016705"/>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mn-MN" dirty="0" smtClean="0">
                <a:solidFill>
                  <a:schemeClr val="tx1"/>
                </a:solidFill>
                <a:latin typeface="Times New Roman" panose="02020603050405020304" pitchFamily="18" charset="0"/>
                <a:cs typeface="Times New Roman" panose="02020603050405020304" pitchFamily="18" charset="0"/>
              </a:rPr>
              <a:t>Хөрсний бохирдолын хэлбэрүүд</a:t>
            </a:r>
            <a:endParaRPr lang="en-US" dirty="0">
              <a:solidFill>
                <a:schemeClr val="tx1"/>
              </a:solidFill>
              <a:latin typeface="Times New Roman" panose="02020603050405020304" pitchFamily="18" charset="0"/>
              <a:cs typeface="Times New Roman" panose="02020603050405020304" pitchFamily="18" charset="0"/>
            </a:endParaRPr>
          </a:p>
        </p:txBody>
      </p:sp>
      <p:sp>
        <p:nvSpPr>
          <p:cNvPr id="5" name="Rounded Rectangle 4"/>
          <p:cNvSpPr/>
          <p:nvPr/>
        </p:nvSpPr>
        <p:spPr>
          <a:xfrm>
            <a:off x="755576" y="2276872"/>
            <a:ext cx="3456384" cy="845515"/>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mn-MN" dirty="0" smtClean="0">
                <a:solidFill>
                  <a:schemeClr val="tx1"/>
                </a:solidFill>
                <a:latin typeface="Times New Roman" panose="02020603050405020304" pitchFamily="18" charset="0"/>
                <a:cs typeface="Times New Roman" panose="02020603050405020304" pitchFamily="18" charset="0"/>
              </a:rPr>
              <a:t>Химийн бохирдол </a:t>
            </a:r>
            <a:endParaRPr lang="en-US" dirty="0">
              <a:solidFill>
                <a:schemeClr val="tx1"/>
              </a:solidFill>
              <a:latin typeface="Times New Roman" panose="02020603050405020304" pitchFamily="18" charset="0"/>
              <a:cs typeface="Times New Roman" panose="02020603050405020304" pitchFamily="18" charset="0"/>
            </a:endParaRPr>
          </a:p>
        </p:txBody>
      </p:sp>
      <p:sp>
        <p:nvSpPr>
          <p:cNvPr id="6" name="Rounded Rectangle 5"/>
          <p:cNvSpPr/>
          <p:nvPr/>
        </p:nvSpPr>
        <p:spPr>
          <a:xfrm>
            <a:off x="5076056" y="2276872"/>
            <a:ext cx="3312368" cy="792088"/>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mn-MN" dirty="0" smtClean="0">
                <a:solidFill>
                  <a:schemeClr val="tx1"/>
                </a:solidFill>
                <a:latin typeface="Times New Roman" panose="02020603050405020304" pitchFamily="18" charset="0"/>
                <a:cs typeface="Times New Roman" panose="02020603050405020304" pitchFamily="18" charset="0"/>
              </a:rPr>
              <a:t>Биологийн бохирдол</a:t>
            </a:r>
            <a:endParaRPr lang="en-US" dirty="0">
              <a:solidFill>
                <a:schemeClr val="tx1"/>
              </a:solidFill>
              <a:latin typeface="Times New Roman" panose="02020603050405020304" pitchFamily="18" charset="0"/>
              <a:cs typeface="Times New Roman" panose="02020603050405020304" pitchFamily="18" charset="0"/>
            </a:endParaRPr>
          </a:p>
        </p:txBody>
      </p:sp>
      <p:sp>
        <p:nvSpPr>
          <p:cNvPr id="8" name="Rectangle 7"/>
          <p:cNvSpPr/>
          <p:nvPr/>
        </p:nvSpPr>
        <p:spPr>
          <a:xfrm>
            <a:off x="755576" y="3429000"/>
            <a:ext cx="3456384" cy="266429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mn-MN" sz="2400" dirty="0">
                <a:solidFill>
                  <a:schemeClr val="tx1"/>
                </a:solidFill>
                <a:latin typeface="Times New Roman" panose="02020603050405020304" pitchFamily="18" charset="0"/>
                <a:cs typeface="Times New Roman" panose="02020603050405020304" pitchFamily="18" charset="0"/>
              </a:rPr>
              <a:t>пестицид, хүнд металлууд, радиоидэвхит элементүүд, нефтийн нүүрс усууд, эрдэс бордоонууд.</a:t>
            </a:r>
            <a:endParaRPr lang="en-US" sz="2400" dirty="0">
              <a:solidFill>
                <a:schemeClr val="tx1"/>
              </a:solidFill>
              <a:latin typeface="Times New Roman" panose="02020603050405020304" pitchFamily="18" charset="0"/>
              <a:cs typeface="Times New Roman" panose="02020603050405020304" pitchFamily="18" charset="0"/>
            </a:endParaRPr>
          </a:p>
        </p:txBody>
      </p:sp>
      <p:sp>
        <p:nvSpPr>
          <p:cNvPr id="9" name="Rectangle 8"/>
          <p:cNvSpPr/>
          <p:nvPr/>
        </p:nvSpPr>
        <p:spPr>
          <a:xfrm>
            <a:off x="5076056" y="3429000"/>
            <a:ext cx="3312368" cy="266429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mn-MN" sz="2400" dirty="0">
                <a:solidFill>
                  <a:schemeClr val="tx1"/>
                </a:solidFill>
                <a:latin typeface="Times New Roman" panose="02020603050405020304" pitchFamily="18" charset="0"/>
                <a:cs typeface="Times New Roman" panose="02020603050405020304" pitchFamily="18" charset="0"/>
              </a:rPr>
              <a:t>микробиологийн үйлдвэрлэлийн уураг, витамины концентрациуд, ойн хортон шавьжтай тэмцэхэд хэрэглэдэг бактериуд</a:t>
            </a:r>
            <a:r>
              <a:rPr lang="mn-MN" dirty="0">
                <a:solidFill>
                  <a:schemeClr val="tx1"/>
                </a:solidFill>
                <a:latin typeface="Times New Roman" panose="02020603050405020304" pitchFamily="18" charset="0"/>
                <a:cs typeface="Times New Roman" panose="02020603050405020304" pitchFamily="18" charset="0"/>
              </a:rPr>
              <a:t>.</a:t>
            </a:r>
            <a:endParaRPr lang="en-US" dirty="0">
              <a:solidFill>
                <a:schemeClr val="tx1"/>
              </a:solidFill>
              <a:latin typeface="Times New Roman" panose="02020603050405020304" pitchFamily="18" charset="0"/>
              <a:cs typeface="Times New Roman" panose="02020603050405020304" pitchFamily="18" charset="0"/>
            </a:endParaRPr>
          </a:p>
        </p:txBody>
      </p:sp>
      <p:cxnSp>
        <p:nvCxnSpPr>
          <p:cNvPr id="11" name="Elbow Connector 10"/>
          <p:cNvCxnSpPr>
            <a:stCxn id="4" idx="6"/>
            <a:endCxn id="6" idx="0"/>
          </p:cNvCxnSpPr>
          <p:nvPr/>
        </p:nvCxnSpPr>
        <p:spPr>
          <a:xfrm>
            <a:off x="6300192" y="1408479"/>
            <a:ext cx="432048" cy="868393"/>
          </a:xfrm>
          <a:prstGeom prst="bentConnector2">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5" name="Elbow Connector 14"/>
          <p:cNvCxnSpPr>
            <a:stCxn id="4" idx="2"/>
          </p:cNvCxnSpPr>
          <p:nvPr/>
        </p:nvCxnSpPr>
        <p:spPr>
          <a:xfrm rot="10800000" flipV="1">
            <a:off x="2195736" y="1408479"/>
            <a:ext cx="576064" cy="868392"/>
          </a:xfrm>
          <a:prstGeom prst="bentConnector2">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8" name="Straight Arrow Connector 17"/>
          <p:cNvCxnSpPr/>
          <p:nvPr/>
        </p:nvCxnSpPr>
        <p:spPr>
          <a:xfrm>
            <a:off x="6732240" y="3068960"/>
            <a:ext cx="0" cy="36004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20" name="Straight Arrow Connector 19"/>
          <p:cNvCxnSpPr/>
          <p:nvPr/>
        </p:nvCxnSpPr>
        <p:spPr>
          <a:xfrm>
            <a:off x="2195735" y="3122387"/>
            <a:ext cx="0" cy="306613"/>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28747167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00902" y="332656"/>
            <a:ext cx="8352928" cy="5847755"/>
          </a:xfrm>
          <a:prstGeom prst="rect">
            <a:avLst/>
          </a:prstGeom>
        </p:spPr>
        <p:txBody>
          <a:bodyPr wrap="square">
            <a:spAutoFit/>
          </a:bodyPr>
          <a:lstStyle/>
          <a:p>
            <a:r>
              <a:rPr lang="mn-MN" sz="1700" dirty="0">
                <a:solidFill>
                  <a:srgbClr val="00B0F0"/>
                </a:solidFill>
                <a:latin typeface="Times New Roman" panose="02020603050405020304" pitchFamily="18" charset="0"/>
                <a:cs typeface="Times New Roman" panose="02020603050405020304" pitchFamily="18" charset="0"/>
              </a:rPr>
              <a:t>Хөрсний бохирдолын эх үүсвэр</a:t>
            </a:r>
          </a:p>
          <a:p>
            <a:endParaRPr lang="mn-MN" sz="1700" dirty="0">
              <a:latin typeface="Times New Roman" panose="02020603050405020304" pitchFamily="18" charset="0"/>
              <a:cs typeface="Times New Roman" panose="02020603050405020304" pitchFamily="18" charset="0"/>
            </a:endParaRPr>
          </a:p>
          <a:p>
            <a:r>
              <a:rPr lang="mn-MN" sz="1700" dirty="0">
                <a:latin typeface="Times New Roman" panose="02020603050405020304" pitchFamily="18" charset="0"/>
                <a:cs typeface="Times New Roman" panose="02020603050405020304" pitchFamily="18" charset="0"/>
              </a:rPr>
              <a:t>       -  Гэр хорооллын жорлон</a:t>
            </a:r>
          </a:p>
          <a:p>
            <a:r>
              <a:rPr lang="mn-MN" sz="1700" dirty="0">
                <a:latin typeface="Times New Roman" panose="02020603050405020304" pitchFamily="18" charset="0"/>
                <a:cs typeface="Times New Roman" panose="02020603050405020304" pitchFamily="18" charset="0"/>
              </a:rPr>
              <a:t>       -  Ил </a:t>
            </a:r>
            <a:r>
              <a:rPr lang="mn-MN" sz="1700">
                <a:latin typeface="Times New Roman" panose="02020603050405020304" pitchFamily="18" charset="0"/>
                <a:cs typeface="Times New Roman" panose="02020603050405020304" pitchFamily="18" charset="0"/>
              </a:rPr>
              <a:t>бие </a:t>
            </a:r>
            <a:r>
              <a:rPr lang="mn-MN" sz="1700" smtClean="0">
                <a:latin typeface="Times New Roman" panose="02020603050405020304" pitchFamily="18" charset="0"/>
                <a:cs typeface="Times New Roman" panose="02020603050405020304" pitchFamily="18" charset="0"/>
              </a:rPr>
              <a:t>засах</a:t>
            </a:r>
            <a:endParaRPr lang="mn-MN" sz="1700" dirty="0">
              <a:latin typeface="Times New Roman" panose="02020603050405020304" pitchFamily="18" charset="0"/>
              <a:cs typeface="Times New Roman" panose="02020603050405020304" pitchFamily="18" charset="0"/>
            </a:endParaRPr>
          </a:p>
          <a:p>
            <a:r>
              <a:rPr lang="mn-MN" sz="1700" dirty="0">
                <a:latin typeface="Times New Roman" panose="02020603050405020304" pitchFamily="18" charset="0"/>
                <a:cs typeface="Times New Roman" panose="02020603050405020304" pitchFamily="18" charset="0"/>
              </a:rPr>
              <a:t>       - Үхсэн мал, нохойны хүүрийг ил хаях</a:t>
            </a:r>
          </a:p>
          <a:p>
            <a:r>
              <a:rPr lang="mn-MN" sz="1700" dirty="0">
                <a:latin typeface="Times New Roman" panose="02020603050405020304" pitchFamily="18" charset="0"/>
                <a:cs typeface="Times New Roman" panose="02020603050405020304" pitchFamily="18" charset="0"/>
              </a:rPr>
              <a:t>       - Фермерийн аж ахуй эрхэлж буй аж ауйн нэгжүүд болон хувь хүмүүс амьтан, малын ялгадас      бууцыг гол, уулын ам, жалга руу замбараагүй ихээр асгах</a:t>
            </a:r>
          </a:p>
          <a:p>
            <a:r>
              <a:rPr lang="mn-MN" sz="1700" dirty="0">
                <a:latin typeface="Times New Roman" panose="02020603050405020304" pitchFamily="18" charset="0"/>
                <a:cs typeface="Times New Roman" panose="02020603050405020304" pitchFamily="18" charset="0"/>
              </a:rPr>
              <a:t>       - Автомашиний задгай угаалгын газар</a:t>
            </a:r>
          </a:p>
          <a:p>
            <a:r>
              <a:rPr lang="mn-MN" sz="1700" dirty="0">
                <a:latin typeface="Times New Roman" panose="02020603050405020304" pitchFamily="18" charset="0"/>
                <a:cs typeface="Times New Roman" panose="02020603050405020304" pitchFamily="18" charset="0"/>
              </a:rPr>
              <a:t>       - Хөрсөнд цусан суулга 25-100, балнадын нян 100-400, полимиелитийн вирус 100-150 хоног тус бүр хадгалагддаг</a:t>
            </a:r>
          </a:p>
          <a:p>
            <a:r>
              <a:rPr lang="mn-MN" sz="1700" dirty="0">
                <a:latin typeface="Times New Roman" panose="02020603050405020304" pitchFamily="18" charset="0"/>
                <a:cs typeface="Times New Roman" panose="02020603050405020304" pitchFamily="18" charset="0"/>
              </a:rPr>
              <a:t>        - хүн бохир хөрснөөс ялаагаар дамжин халдвар авч болдог. </a:t>
            </a:r>
          </a:p>
          <a:p>
            <a:endParaRPr lang="mn-MN" sz="1700" dirty="0" smtClean="0">
              <a:solidFill>
                <a:srgbClr val="00B0F0"/>
              </a:solidFill>
              <a:latin typeface="Times New Roman" panose="02020603050405020304" pitchFamily="18" charset="0"/>
              <a:cs typeface="Times New Roman" panose="02020603050405020304" pitchFamily="18" charset="0"/>
            </a:endParaRPr>
          </a:p>
          <a:p>
            <a:r>
              <a:rPr lang="mn-MN" sz="1700" dirty="0" smtClean="0">
                <a:solidFill>
                  <a:srgbClr val="00B0F0"/>
                </a:solidFill>
                <a:latin typeface="Times New Roman" panose="02020603050405020304" pitchFamily="18" charset="0"/>
                <a:cs typeface="Times New Roman" panose="02020603050405020304" pitchFamily="18" charset="0"/>
              </a:rPr>
              <a:t>Хөрсний </a:t>
            </a:r>
            <a:r>
              <a:rPr lang="mn-MN" sz="1700" dirty="0">
                <a:solidFill>
                  <a:srgbClr val="00B0F0"/>
                </a:solidFill>
                <a:latin typeface="Times New Roman" panose="02020603050405020304" pitchFamily="18" charset="0"/>
                <a:cs typeface="Times New Roman" panose="02020603050405020304" pitchFamily="18" charset="0"/>
              </a:rPr>
              <a:t>бохирдолын хорт </a:t>
            </a:r>
            <a:r>
              <a:rPr lang="mn-MN" sz="1700" dirty="0" smtClean="0">
                <a:solidFill>
                  <a:srgbClr val="00B0F0"/>
                </a:solidFill>
                <a:latin typeface="Times New Roman" panose="02020603050405020304" pitchFamily="18" charset="0"/>
                <a:cs typeface="Times New Roman" panose="02020603050405020304" pitchFamily="18" charset="0"/>
              </a:rPr>
              <a:t>нөлөө</a:t>
            </a:r>
          </a:p>
          <a:p>
            <a:endParaRPr lang="mn-MN" sz="1700" dirty="0">
              <a:solidFill>
                <a:srgbClr val="00B0F0"/>
              </a:solidFill>
              <a:latin typeface="Times New Roman" panose="02020603050405020304" pitchFamily="18" charset="0"/>
              <a:cs typeface="Times New Roman" panose="02020603050405020304" pitchFamily="18" charset="0"/>
            </a:endParaRPr>
          </a:p>
          <a:p>
            <a:r>
              <a:rPr lang="mn-MN" sz="1700" dirty="0">
                <a:latin typeface="Times New Roman" panose="02020603050405020304" pitchFamily="18" charset="0"/>
                <a:cs typeface="Times New Roman" panose="02020603050405020304" pitchFamily="18" charset="0"/>
              </a:rPr>
              <a:t>•         Аммоний, фосфор-Гадаргын болон газрын доорх усыг бохирдуулдаг</a:t>
            </a:r>
          </a:p>
          <a:p>
            <a:r>
              <a:rPr lang="mn-MN"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E.Coli</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Salmonelle</a:t>
            </a:r>
            <a:r>
              <a:rPr lang="en-US" sz="1700" dirty="0">
                <a:latin typeface="Times New Roman" panose="02020603050405020304" pitchFamily="18" charset="0"/>
                <a:cs typeface="Times New Roman" panose="02020603050405020304" pitchFamily="18" charset="0"/>
              </a:rPr>
              <a:t>- </a:t>
            </a:r>
            <a:r>
              <a:rPr lang="mn-MN" sz="1700" dirty="0">
                <a:latin typeface="Times New Roman" panose="02020603050405020304" pitchFamily="18" charset="0"/>
                <a:cs typeface="Times New Roman" panose="02020603050405020304" pitchFamily="18" charset="0"/>
              </a:rPr>
              <a:t>Гэдэсний халдварт өвчин болох цусан суулга, халдварт шар, балнад, урвах тахал</a:t>
            </a:r>
          </a:p>
          <a:p>
            <a:r>
              <a:rPr lang="mn-MN" sz="1700" dirty="0">
                <a:latin typeface="Times New Roman" panose="02020603050405020304" pitchFamily="18" charset="0"/>
                <a:cs typeface="Times New Roman" panose="02020603050405020304" pitchFamily="18" charset="0"/>
              </a:rPr>
              <a:t>•        Малаас хүнд дамжин халддаг боом, бруцеллёз</a:t>
            </a:r>
          </a:p>
          <a:p>
            <a:r>
              <a:rPr lang="mn-MN" sz="1700" dirty="0">
                <a:latin typeface="Times New Roman" panose="02020603050405020304" pitchFamily="18" charset="0"/>
                <a:cs typeface="Times New Roman" panose="02020603050405020304" pitchFamily="18" charset="0"/>
              </a:rPr>
              <a:t>•        Мэрэгч амьтдаас хүнд халддаг тарваган тахал, галзуу, шимэгч хорхойн халдварууд гэгддэг хялгасан хорхой, цагаан хорхой, өргөн туузан хорхой, хүж хорхой</a:t>
            </a:r>
          </a:p>
          <a:p>
            <a:r>
              <a:rPr lang="mn-MN" sz="1700" dirty="0">
                <a:latin typeface="Times New Roman" panose="02020603050405020304" pitchFamily="18" charset="0"/>
                <a:cs typeface="Times New Roman" panose="02020603050405020304" pitchFamily="18" charset="0"/>
              </a:rPr>
              <a:t>•       Үхрийн болон гахайн туузан хорхой, сүрьеэ, амьсгалын замын өвчин</a:t>
            </a:r>
          </a:p>
          <a:p>
            <a:r>
              <a:rPr lang="mn-MN" sz="1700" dirty="0">
                <a:latin typeface="Times New Roman" panose="02020603050405020304" pitchFamily="18" charset="0"/>
                <a:cs typeface="Times New Roman" panose="02020603050405020304" pitchFamily="18" charset="0"/>
              </a:rPr>
              <a:t>•       Молибден, бор, селен -элдэв халдварт </a:t>
            </a:r>
            <a:r>
              <a:rPr lang="mn-MN" sz="1700" dirty="0" smtClean="0">
                <a:latin typeface="Times New Roman" panose="02020603050405020304" pitchFamily="18" charset="0"/>
                <a:cs typeface="Times New Roman" panose="02020603050405020304" pitchFamily="18" charset="0"/>
              </a:rPr>
              <a:t>өвчин</a:t>
            </a:r>
          </a:p>
        </p:txBody>
      </p:sp>
    </p:spTree>
    <p:extLst>
      <p:ext uri="{BB962C8B-B14F-4D97-AF65-F5344CB8AC3E}">
        <p14:creationId xmlns:p14="http://schemas.microsoft.com/office/powerpoint/2010/main" val="1220418255"/>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p:cNvPicPr>
            <a:picLocks noGrp="1" noChangeAspect="1"/>
          </p:cNvPicPr>
          <p:nvPr>
            <p:ph type="pic" idx="1"/>
          </p:nvPr>
        </p:nvPicPr>
        <p:blipFill>
          <a:blip r:embed="rId2">
            <a:extLst>
              <a:ext uri="{28A0092B-C50C-407E-A947-70E740481C1C}">
                <a14:useLocalDpi xmlns:a14="http://schemas.microsoft.com/office/drawing/2010/main" val="0"/>
              </a:ext>
            </a:extLst>
          </a:blip>
          <a:srcRect l="33440" r="33440"/>
          <a:stretch>
            <a:fillRect/>
          </a:stretch>
        </p:blipFill>
        <p:spPr/>
      </p:pic>
      <p:sp>
        <p:nvSpPr>
          <p:cNvPr id="5" name="Rectangle 4"/>
          <p:cNvSpPr/>
          <p:nvPr/>
        </p:nvSpPr>
        <p:spPr>
          <a:xfrm>
            <a:off x="4644008" y="620688"/>
            <a:ext cx="3744416" cy="5324535"/>
          </a:xfrm>
          <a:prstGeom prst="rect">
            <a:avLst/>
          </a:prstGeom>
        </p:spPr>
        <p:txBody>
          <a:bodyPr wrap="square">
            <a:spAutoFit/>
          </a:bodyPr>
          <a:lstStyle/>
          <a:p>
            <a:r>
              <a:rPr lang="mn-MN" sz="1700" dirty="0" smtClean="0">
                <a:latin typeface="Times New Roman" panose="02020603050405020304" pitchFamily="18" charset="0"/>
                <a:cs typeface="Times New Roman" panose="02020603050405020304" pitchFamily="18" charset="0"/>
              </a:rPr>
              <a:t>- Арьс </a:t>
            </a:r>
            <a:r>
              <a:rPr lang="mn-MN" sz="1700" dirty="0">
                <a:latin typeface="Times New Roman" panose="02020603050405020304" pitchFamily="18" charset="0"/>
                <a:cs typeface="Times New Roman" panose="02020603050405020304" pitchFamily="18" charset="0"/>
              </a:rPr>
              <a:t>ширний үйлдвэр- хром, хар тугалга, никель</a:t>
            </a:r>
          </a:p>
          <a:p>
            <a:r>
              <a:rPr lang="mn-MN" sz="1700" dirty="0">
                <a:latin typeface="Times New Roman" panose="02020603050405020304" pitchFamily="18" charset="0"/>
                <a:cs typeface="Times New Roman" panose="02020603050405020304" pitchFamily="18" charset="0"/>
              </a:rPr>
              <a:t> </a:t>
            </a:r>
            <a:r>
              <a:rPr lang="mn-MN" sz="1700" dirty="0" smtClean="0">
                <a:latin typeface="Times New Roman" panose="02020603050405020304" pitchFamily="18" charset="0"/>
                <a:cs typeface="Times New Roman" panose="02020603050405020304" pitchFamily="18" charset="0"/>
              </a:rPr>
              <a:t>- Ногоон </a:t>
            </a:r>
            <a:r>
              <a:rPr lang="mn-MN" sz="1700" dirty="0">
                <a:latin typeface="Times New Roman" panose="02020603050405020304" pitchFamily="18" charset="0"/>
                <a:cs typeface="Times New Roman" panose="02020603050405020304" pitchFamily="18" charset="0"/>
              </a:rPr>
              <a:t>нуур- хром, хар тугалга, </a:t>
            </a:r>
            <a:r>
              <a:rPr lang="mn-MN" sz="1700" dirty="0" smtClean="0">
                <a:latin typeface="Times New Roman" panose="02020603050405020304" pitchFamily="18" charset="0"/>
                <a:cs typeface="Times New Roman" panose="02020603050405020304" pitchFamily="18" charset="0"/>
              </a:rPr>
              <a:t>никель</a:t>
            </a:r>
          </a:p>
          <a:p>
            <a:r>
              <a:rPr lang="mn-MN" sz="1700" dirty="0">
                <a:latin typeface="Times New Roman" panose="02020603050405020304" pitchFamily="18" charset="0"/>
                <a:cs typeface="Times New Roman" panose="02020603050405020304" pitchFamily="18" charset="0"/>
              </a:rPr>
              <a:t>-</a:t>
            </a:r>
            <a:r>
              <a:rPr lang="mn-MN" sz="1700" dirty="0" smtClean="0">
                <a:latin typeface="Times New Roman" panose="02020603050405020304" pitchFamily="18" charset="0"/>
                <a:cs typeface="Times New Roman" panose="02020603050405020304" pitchFamily="18" charset="0"/>
              </a:rPr>
              <a:t> </a:t>
            </a:r>
            <a:r>
              <a:rPr lang="mn-MN" sz="1700" dirty="0">
                <a:latin typeface="Times New Roman" panose="02020603050405020304" pitchFamily="18" charset="0"/>
                <a:cs typeface="Times New Roman" panose="02020603050405020304" pitchFamily="18" charset="0"/>
              </a:rPr>
              <a:t>100 айл- хром, хар тугалга, никель</a:t>
            </a:r>
          </a:p>
          <a:p>
            <a:r>
              <a:rPr lang="mn-MN" sz="1700" dirty="0">
                <a:latin typeface="Times New Roman" panose="02020603050405020304" pitchFamily="18" charset="0"/>
                <a:cs typeface="Times New Roman" panose="02020603050405020304" pitchFamily="18" charset="0"/>
              </a:rPr>
              <a:t> </a:t>
            </a:r>
            <a:r>
              <a:rPr lang="mn-MN" sz="1700" dirty="0" smtClean="0">
                <a:latin typeface="Times New Roman" panose="02020603050405020304" pitchFamily="18" charset="0"/>
                <a:cs typeface="Times New Roman" panose="02020603050405020304" pitchFamily="18" charset="0"/>
              </a:rPr>
              <a:t>-  </a:t>
            </a:r>
            <a:r>
              <a:rPr lang="mn-MN" sz="1700" dirty="0">
                <a:latin typeface="Times New Roman" panose="02020603050405020304" pitchFamily="18" charset="0"/>
                <a:cs typeface="Times New Roman" panose="02020603050405020304" pitchFamily="18" charset="0"/>
              </a:rPr>
              <a:t>Шувуун фабрик, бөхөгийн голын адаг- </a:t>
            </a:r>
            <a:r>
              <a:rPr lang="en-US" sz="1700" dirty="0" err="1">
                <a:latin typeface="Times New Roman" panose="02020603050405020304" pitchFamily="18" charset="0"/>
                <a:cs typeface="Times New Roman" panose="02020603050405020304" pitchFamily="18" charset="0"/>
              </a:rPr>
              <a:t>E.Coli</a:t>
            </a:r>
            <a:r>
              <a:rPr lang="en-US" sz="1700" dirty="0">
                <a:latin typeface="Times New Roman" panose="02020603050405020304" pitchFamily="18" charset="0"/>
                <a:cs typeface="Times New Roman" panose="02020603050405020304" pitchFamily="18" charset="0"/>
              </a:rPr>
              <a:t>, </a:t>
            </a:r>
            <a:r>
              <a:rPr lang="mn-MN" sz="1700" dirty="0">
                <a:latin typeface="Times New Roman" panose="02020603050405020304" pitchFamily="18" charset="0"/>
                <a:cs typeface="Times New Roman" panose="02020603050405020304" pitchFamily="18" charset="0"/>
              </a:rPr>
              <a:t>эмгэг төрөгч бактер, мөөгөнцөр</a:t>
            </a:r>
          </a:p>
          <a:p>
            <a:r>
              <a:rPr lang="mn-MN" sz="1700" dirty="0">
                <a:latin typeface="Times New Roman" panose="02020603050405020304" pitchFamily="18" charset="0"/>
                <a:cs typeface="Times New Roman" panose="02020603050405020304" pitchFamily="18" charset="0"/>
              </a:rPr>
              <a:t> </a:t>
            </a:r>
            <a:r>
              <a:rPr lang="mn-MN" sz="1700" dirty="0" smtClean="0">
                <a:latin typeface="Times New Roman" panose="02020603050405020304" pitchFamily="18" charset="0"/>
                <a:cs typeface="Times New Roman" panose="02020603050405020304" pitchFamily="18" charset="0"/>
              </a:rPr>
              <a:t>- </a:t>
            </a:r>
            <a:r>
              <a:rPr lang="mn-MN" sz="1700" dirty="0">
                <a:latin typeface="Times New Roman" panose="02020603050405020304" pitchFamily="18" charset="0"/>
                <a:cs typeface="Times New Roman" panose="02020603050405020304" pitchFamily="18" charset="0"/>
              </a:rPr>
              <a:t>Хан-Уул дүүргийн Өлзийт хороолол- </a:t>
            </a:r>
            <a:r>
              <a:rPr lang="en-US" sz="1700" dirty="0" err="1">
                <a:latin typeface="Times New Roman" panose="02020603050405020304" pitchFamily="18" charset="0"/>
                <a:cs typeface="Times New Roman" panose="02020603050405020304" pitchFamily="18" charset="0"/>
              </a:rPr>
              <a:t>E.Coli</a:t>
            </a:r>
            <a:r>
              <a:rPr lang="en-US" sz="1700" dirty="0">
                <a:latin typeface="Times New Roman" panose="02020603050405020304" pitchFamily="18" charset="0"/>
                <a:cs typeface="Times New Roman" panose="02020603050405020304" pitchFamily="18" charset="0"/>
              </a:rPr>
              <a:t>, </a:t>
            </a:r>
            <a:r>
              <a:rPr lang="mn-MN" sz="1700" dirty="0">
                <a:latin typeface="Times New Roman" panose="02020603050405020304" pitchFamily="18" charset="0"/>
                <a:cs typeface="Times New Roman" panose="02020603050405020304" pitchFamily="18" charset="0"/>
              </a:rPr>
              <a:t>мөөгөнцөр</a:t>
            </a:r>
          </a:p>
          <a:p>
            <a:r>
              <a:rPr lang="mn-MN" sz="1700" dirty="0">
                <a:latin typeface="Times New Roman" panose="02020603050405020304" pitchFamily="18" charset="0"/>
                <a:cs typeface="Times New Roman" panose="02020603050405020304" pitchFamily="18" charset="0"/>
              </a:rPr>
              <a:t> </a:t>
            </a:r>
            <a:r>
              <a:rPr lang="mn-MN" sz="1700" dirty="0" smtClean="0">
                <a:latin typeface="Times New Roman" panose="02020603050405020304" pitchFamily="18" charset="0"/>
                <a:cs typeface="Times New Roman" panose="02020603050405020304" pitchFamily="18" charset="0"/>
              </a:rPr>
              <a:t>- </a:t>
            </a:r>
            <a:r>
              <a:rPr lang="mn-MN" sz="1700" dirty="0">
                <a:latin typeface="Times New Roman" panose="02020603050405020304" pitchFamily="18" charset="0"/>
                <a:cs typeface="Times New Roman" panose="02020603050405020304" pitchFamily="18" charset="0"/>
              </a:rPr>
              <a:t>Хан-Уул дүүргийн Яармагийн 8-р хорооны нутаг дэвсгэрийн хогийн цэг орчим- </a:t>
            </a:r>
            <a:r>
              <a:rPr lang="en-US" sz="1700" dirty="0" err="1">
                <a:latin typeface="Times New Roman" panose="02020603050405020304" pitchFamily="18" charset="0"/>
                <a:cs typeface="Times New Roman" panose="02020603050405020304" pitchFamily="18" charset="0"/>
              </a:rPr>
              <a:t>E.Coli</a:t>
            </a:r>
            <a:r>
              <a:rPr lang="en-US" sz="1700" dirty="0">
                <a:latin typeface="Times New Roman" panose="02020603050405020304" pitchFamily="18" charset="0"/>
                <a:cs typeface="Times New Roman" panose="02020603050405020304" pitchFamily="18" charset="0"/>
              </a:rPr>
              <a:t>, </a:t>
            </a:r>
            <a:r>
              <a:rPr lang="mn-MN" sz="1700" dirty="0">
                <a:latin typeface="Times New Roman" panose="02020603050405020304" pitchFamily="18" charset="0"/>
                <a:cs typeface="Times New Roman" panose="02020603050405020304" pitchFamily="18" charset="0"/>
              </a:rPr>
              <a:t>мөөгөнцөр</a:t>
            </a:r>
          </a:p>
          <a:p>
            <a:r>
              <a:rPr lang="mn-MN" sz="1700" dirty="0" smtClean="0">
                <a:latin typeface="Times New Roman" panose="02020603050405020304" pitchFamily="18" charset="0"/>
                <a:cs typeface="Times New Roman" panose="02020603050405020304" pitchFamily="18" charset="0"/>
              </a:rPr>
              <a:t>-  </a:t>
            </a:r>
            <a:r>
              <a:rPr lang="mn-MN" sz="1700" dirty="0">
                <a:latin typeface="Times New Roman" panose="02020603050405020304" pitchFamily="18" charset="0"/>
                <a:cs typeface="Times New Roman" panose="02020603050405020304" pitchFamily="18" charset="0"/>
              </a:rPr>
              <a:t>Баянзүрх дүүргийн Амгалангийн вокзал- </a:t>
            </a:r>
            <a:r>
              <a:rPr lang="en-US" sz="1700" dirty="0" err="1">
                <a:latin typeface="Times New Roman" panose="02020603050405020304" pitchFamily="18" charset="0"/>
                <a:cs typeface="Times New Roman" panose="02020603050405020304" pitchFamily="18" charset="0"/>
              </a:rPr>
              <a:t>E.Coli</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Salmonelle</a:t>
            </a:r>
            <a:endParaRPr lang="en-US" sz="1700" dirty="0">
              <a:latin typeface="Times New Roman" panose="02020603050405020304" pitchFamily="18" charset="0"/>
              <a:cs typeface="Times New Roman" panose="02020603050405020304" pitchFamily="18" charset="0"/>
            </a:endParaRPr>
          </a:p>
          <a:p>
            <a:r>
              <a:rPr lang="mn-MN" sz="1700" dirty="0" smtClean="0">
                <a:latin typeface="Times New Roman" panose="02020603050405020304" pitchFamily="18" charset="0"/>
                <a:cs typeface="Times New Roman" panose="02020603050405020304" pitchFamily="18" charset="0"/>
              </a:rPr>
              <a:t>-</a:t>
            </a:r>
            <a:r>
              <a:rPr lang="en-US" sz="1700" dirty="0" smtClean="0">
                <a:latin typeface="Times New Roman" panose="02020603050405020304" pitchFamily="18" charset="0"/>
                <a:cs typeface="Times New Roman" panose="02020603050405020304" pitchFamily="18" charset="0"/>
              </a:rPr>
              <a:t> </a:t>
            </a:r>
            <a:r>
              <a:rPr lang="mn-MN" sz="1700" dirty="0">
                <a:latin typeface="Times New Roman" panose="02020603050405020304" pitchFamily="18" charset="0"/>
                <a:cs typeface="Times New Roman" panose="02020603050405020304" pitchFamily="18" charset="0"/>
              </a:rPr>
              <a:t>Сонгинохайрхан дүүргийн Сонгины амралт- </a:t>
            </a:r>
            <a:r>
              <a:rPr lang="en-US" sz="1700" dirty="0" err="1">
                <a:latin typeface="Times New Roman" panose="02020603050405020304" pitchFamily="18" charset="0"/>
                <a:cs typeface="Times New Roman" panose="02020603050405020304" pitchFamily="18" charset="0"/>
              </a:rPr>
              <a:t>E.Coli</a:t>
            </a:r>
            <a:r>
              <a:rPr lang="en-US" sz="1700" dirty="0">
                <a:latin typeface="Times New Roman" panose="02020603050405020304" pitchFamily="18" charset="0"/>
                <a:cs typeface="Times New Roman" panose="02020603050405020304" pitchFamily="18" charset="0"/>
              </a:rPr>
              <a:t>, </a:t>
            </a:r>
            <a:r>
              <a:rPr lang="mn-MN" sz="1700" dirty="0">
                <a:latin typeface="Times New Roman" panose="02020603050405020304" pitchFamily="18" charset="0"/>
                <a:cs typeface="Times New Roman" panose="02020603050405020304" pitchFamily="18" charset="0"/>
              </a:rPr>
              <a:t>мөөгөнцөр их хэмжээтэй</a:t>
            </a:r>
          </a:p>
          <a:p>
            <a:r>
              <a:rPr lang="mn-MN" sz="1700" dirty="0">
                <a:latin typeface="Times New Roman" panose="02020603050405020304" pitchFamily="18" charset="0"/>
                <a:cs typeface="Times New Roman" panose="02020603050405020304" pitchFamily="18" charset="0"/>
              </a:rPr>
              <a:t> </a:t>
            </a:r>
            <a:r>
              <a:rPr lang="mn-MN" sz="1700" dirty="0" smtClean="0">
                <a:latin typeface="Times New Roman" panose="02020603050405020304" pitchFamily="18" charset="0"/>
                <a:cs typeface="Times New Roman" panose="02020603050405020304" pitchFamily="18" charset="0"/>
              </a:rPr>
              <a:t>- </a:t>
            </a:r>
            <a:r>
              <a:rPr lang="mn-MN" sz="1700" dirty="0">
                <a:latin typeface="Times New Roman" panose="02020603050405020304" pitchFamily="18" charset="0"/>
                <a:cs typeface="Times New Roman" panose="02020603050405020304" pitchFamily="18" charset="0"/>
              </a:rPr>
              <a:t>Нарантуул захын орчим-Аммоний азот 50 дахин их</a:t>
            </a:r>
          </a:p>
        </p:txBody>
      </p:sp>
      <p:sp>
        <p:nvSpPr>
          <p:cNvPr id="6" name="Rectangle 5"/>
          <p:cNvSpPr/>
          <p:nvPr/>
        </p:nvSpPr>
        <p:spPr>
          <a:xfrm>
            <a:off x="4572000" y="-25643"/>
            <a:ext cx="3384376" cy="584775"/>
          </a:xfrm>
          <a:prstGeom prst="rect">
            <a:avLst/>
          </a:prstGeom>
        </p:spPr>
        <p:txBody>
          <a:bodyPr wrap="square">
            <a:spAutoFit/>
          </a:bodyPr>
          <a:lstStyle/>
          <a:p>
            <a:pPr algn="ctr"/>
            <a:r>
              <a:rPr lang="mn-MN" sz="1600" dirty="0">
                <a:solidFill>
                  <a:srgbClr val="FF0000"/>
                </a:solidFill>
                <a:latin typeface="Times New Roman" panose="02020603050405020304" pitchFamily="18" charset="0"/>
                <a:cs typeface="Times New Roman" panose="02020603050405020304" pitchFamily="18" charset="0"/>
              </a:rPr>
              <a:t>Хөрсний бохирдол ихтэй дүүргүүд, бүс нутгууд</a:t>
            </a:r>
            <a:endParaRPr lang="en-US" sz="16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49126187"/>
      </p:ext>
    </p:extLst>
  </p:cSld>
  <p:clrMapOvr>
    <a:masterClrMapping/>
  </p:clrMapOvr>
  <p:transition spd="slow">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11560" y="548680"/>
            <a:ext cx="8208912" cy="5847755"/>
          </a:xfrm>
          <a:prstGeom prst="rect">
            <a:avLst/>
          </a:prstGeom>
        </p:spPr>
        <p:txBody>
          <a:bodyPr wrap="square">
            <a:spAutoFit/>
          </a:bodyPr>
          <a:lstStyle/>
          <a:p>
            <a:r>
              <a:rPr lang="mn-MN" sz="2200" dirty="0" smtClean="0">
                <a:solidFill>
                  <a:srgbClr val="00B0F0"/>
                </a:solidFill>
                <a:latin typeface="Times New Roman" panose="02020603050405020304" pitchFamily="18" charset="0"/>
                <a:cs typeface="Times New Roman" panose="02020603050405020304" pitchFamily="18" charset="0"/>
              </a:rPr>
              <a:t>Хөрсний бохирдлыг бууруулах зөвлөмжүүд</a:t>
            </a:r>
          </a:p>
          <a:p>
            <a:endParaRPr lang="mn-MN" sz="2200" dirty="0" smtClean="0">
              <a:latin typeface="Times New Roman" panose="02020603050405020304" pitchFamily="18" charset="0"/>
              <a:cs typeface="Times New Roman" panose="02020603050405020304" pitchFamily="18" charset="0"/>
            </a:endParaRPr>
          </a:p>
          <a:p>
            <a:r>
              <a:rPr lang="mn-MN" sz="2200" dirty="0" smtClean="0">
                <a:latin typeface="Times New Roman" panose="02020603050405020304" pitchFamily="18" charset="0"/>
                <a:cs typeface="Times New Roman" panose="02020603050405020304" pitchFamily="18" charset="0"/>
              </a:rPr>
              <a:t> </a:t>
            </a:r>
            <a:r>
              <a:rPr lang="mn-MN" sz="2200" dirty="0" smtClean="0">
                <a:solidFill>
                  <a:srgbClr val="0070C0"/>
                </a:solidFill>
                <a:latin typeface="Times New Roman" panose="02020603050405020304" pitchFamily="18" charset="0"/>
                <a:cs typeface="Times New Roman" panose="02020603050405020304" pitchFamily="18" charset="0"/>
              </a:rPr>
              <a:t>Зөвлөмж #1</a:t>
            </a:r>
            <a:r>
              <a:rPr lang="mn-MN" sz="2200" dirty="0" smtClean="0">
                <a:latin typeface="Times New Roman" panose="02020603050405020304" pitchFamily="18" charset="0"/>
                <a:cs typeface="Times New Roman" panose="02020603050405020304" pitchFamily="18" charset="0"/>
              </a:rPr>
              <a:t>. Угаадсаа ил задгай асгахгүй байх</a:t>
            </a:r>
          </a:p>
          <a:p>
            <a:r>
              <a:rPr lang="mn-MN" sz="2200" dirty="0" smtClean="0">
                <a:latin typeface="Times New Roman" panose="02020603050405020304" pitchFamily="18" charset="0"/>
                <a:cs typeface="Times New Roman" panose="02020603050405020304" pitchFamily="18" charset="0"/>
              </a:rPr>
              <a:t> </a:t>
            </a:r>
          </a:p>
          <a:p>
            <a:r>
              <a:rPr lang="mn-MN" sz="2200" dirty="0" smtClean="0">
                <a:latin typeface="Times New Roman" panose="02020603050405020304" pitchFamily="18" charset="0"/>
                <a:cs typeface="Times New Roman" panose="02020603050405020304" pitchFamily="18" charset="0"/>
              </a:rPr>
              <a:t> </a:t>
            </a:r>
            <a:r>
              <a:rPr lang="mn-MN" sz="2200" dirty="0" smtClean="0">
                <a:solidFill>
                  <a:srgbClr val="0070C0"/>
                </a:solidFill>
                <a:latin typeface="Times New Roman" panose="02020603050405020304" pitchFamily="18" charset="0"/>
                <a:cs typeface="Times New Roman" panose="02020603050405020304" pitchFamily="18" charset="0"/>
              </a:rPr>
              <a:t>Зөвлөмж #2</a:t>
            </a:r>
            <a:r>
              <a:rPr lang="mn-MN" sz="2200" dirty="0" smtClean="0">
                <a:latin typeface="Times New Roman" panose="02020603050405020304" pitchFamily="18" charset="0"/>
                <a:cs typeface="Times New Roman" panose="02020603050405020304" pitchFamily="18" charset="0"/>
              </a:rPr>
              <a:t>. 1900-аад оны хоцрогдсон газар ухаж  жорлон гаргах технологиос татгалзах</a:t>
            </a:r>
          </a:p>
          <a:p>
            <a:r>
              <a:rPr lang="mn-MN" sz="2200" dirty="0" smtClean="0">
                <a:latin typeface="Times New Roman" panose="02020603050405020304" pitchFamily="18" charset="0"/>
                <a:cs typeface="Times New Roman" panose="02020603050405020304" pitchFamily="18" charset="0"/>
              </a:rPr>
              <a:t>   </a:t>
            </a:r>
          </a:p>
          <a:p>
            <a:r>
              <a:rPr lang="mn-MN" sz="2200" dirty="0" smtClean="0">
                <a:solidFill>
                  <a:srgbClr val="0070C0"/>
                </a:solidFill>
                <a:latin typeface="Times New Roman" panose="02020603050405020304" pitchFamily="18" charset="0"/>
                <a:cs typeface="Times New Roman" panose="02020603050405020304" pitchFamily="18" charset="0"/>
              </a:rPr>
              <a:t>Зөвлөмж #3. </a:t>
            </a:r>
            <a:r>
              <a:rPr lang="mn-MN" sz="2200" dirty="0" smtClean="0">
                <a:latin typeface="Times New Roman" panose="02020603050405020304" pitchFamily="18" charset="0"/>
                <a:cs typeface="Times New Roman" panose="02020603050405020304" pitchFamily="18" charset="0"/>
              </a:rPr>
              <a:t>Хогоо ил задгай хаяхгүй байх</a:t>
            </a:r>
          </a:p>
          <a:p>
            <a:r>
              <a:rPr lang="mn-MN" sz="2200" dirty="0" smtClean="0">
                <a:latin typeface="Times New Roman" panose="02020603050405020304" pitchFamily="18" charset="0"/>
                <a:cs typeface="Times New Roman" panose="02020603050405020304" pitchFamily="18" charset="0"/>
              </a:rPr>
              <a:t>  </a:t>
            </a:r>
          </a:p>
          <a:p>
            <a:r>
              <a:rPr lang="mn-MN" sz="2200" dirty="0" smtClean="0">
                <a:latin typeface="Times New Roman" panose="02020603050405020304" pitchFamily="18" charset="0"/>
                <a:cs typeface="Times New Roman" panose="02020603050405020304" pitchFamily="18" charset="0"/>
              </a:rPr>
              <a:t> </a:t>
            </a:r>
            <a:r>
              <a:rPr lang="mn-MN" sz="2200" dirty="0" smtClean="0">
                <a:solidFill>
                  <a:srgbClr val="0070C0"/>
                </a:solidFill>
                <a:latin typeface="Times New Roman" panose="02020603050405020304" pitchFamily="18" charset="0"/>
                <a:cs typeface="Times New Roman" panose="02020603050405020304" pitchFamily="18" charset="0"/>
              </a:rPr>
              <a:t>Зөвлөмж #4. </a:t>
            </a:r>
            <a:r>
              <a:rPr lang="mn-MN" sz="2200" dirty="0" smtClean="0">
                <a:latin typeface="Times New Roman" panose="02020603050405020304" pitchFamily="18" charset="0"/>
                <a:cs typeface="Times New Roman" panose="02020603050405020304" pitchFamily="18" charset="0"/>
              </a:rPr>
              <a:t>Нийтийн бие засах газрын тоог олшруулах</a:t>
            </a:r>
          </a:p>
          <a:p>
            <a:r>
              <a:rPr lang="mn-MN" sz="2200" dirty="0" smtClean="0">
                <a:latin typeface="Times New Roman" panose="02020603050405020304" pitchFamily="18" charset="0"/>
                <a:cs typeface="Times New Roman" panose="02020603050405020304" pitchFamily="18" charset="0"/>
              </a:rPr>
              <a:t>    </a:t>
            </a:r>
          </a:p>
          <a:p>
            <a:r>
              <a:rPr lang="mn-MN" sz="2200" dirty="0" smtClean="0">
                <a:solidFill>
                  <a:srgbClr val="0070C0"/>
                </a:solidFill>
                <a:latin typeface="Times New Roman" panose="02020603050405020304" pitchFamily="18" charset="0"/>
                <a:cs typeface="Times New Roman" panose="02020603050405020304" pitchFamily="18" charset="0"/>
              </a:rPr>
              <a:t>Зөвлөмж #5. </a:t>
            </a:r>
            <a:r>
              <a:rPr lang="mn-MN" sz="2200" dirty="0" smtClean="0">
                <a:latin typeface="Times New Roman" panose="02020603050405020304" pitchFamily="18" charset="0"/>
                <a:cs typeface="Times New Roman" panose="02020603050405020304" pitchFamily="18" charset="0"/>
              </a:rPr>
              <a:t>Автомашинаа ил задгай угаахгүй, ус зайлуулах шугамтай зугаалгын газраар үйлчлүүлэх</a:t>
            </a:r>
          </a:p>
          <a:p>
            <a:r>
              <a:rPr lang="mn-MN" sz="2200" dirty="0" smtClean="0">
                <a:latin typeface="Times New Roman" panose="02020603050405020304" pitchFamily="18" charset="0"/>
                <a:cs typeface="Times New Roman" panose="02020603050405020304" pitchFamily="18" charset="0"/>
              </a:rPr>
              <a:t>  </a:t>
            </a:r>
          </a:p>
          <a:p>
            <a:r>
              <a:rPr lang="mn-MN" sz="2200" dirty="0" smtClean="0">
                <a:solidFill>
                  <a:srgbClr val="0070C0"/>
                </a:solidFill>
                <a:latin typeface="Times New Roman" panose="02020603050405020304" pitchFamily="18" charset="0"/>
                <a:cs typeface="Times New Roman" panose="02020603050405020304" pitchFamily="18" charset="0"/>
              </a:rPr>
              <a:t>Зөвлөмж #6</a:t>
            </a:r>
            <a:r>
              <a:rPr lang="mn-MN" sz="2200" dirty="0" smtClean="0">
                <a:latin typeface="Times New Roman" panose="02020603050405020304" pitchFamily="18" charset="0"/>
                <a:cs typeface="Times New Roman" panose="02020603050405020304" pitchFamily="18" charset="0"/>
              </a:rPr>
              <a:t>. Нэгэнт хөрсний бохирол ихтэй энэ үед дулааны улиралд хүүхдүүдээ гадаа тоглуулахдаа ариун цэврийг сайн сахиулах</a:t>
            </a:r>
            <a:endParaRPr lang="mn-MN"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7184593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4716016" y="0"/>
            <a:ext cx="3300573" cy="736072"/>
          </a:xfrm>
        </p:spPr>
        <p:txBody>
          <a:bodyPr>
            <a:noAutofit/>
          </a:bodyPr>
          <a:lstStyle/>
          <a:p>
            <a:r>
              <a:rPr lang="mn-MN" sz="3400" dirty="0" smtClean="0">
                <a:solidFill>
                  <a:srgbClr val="FF0000"/>
                </a:solidFill>
                <a:latin typeface="Times New Roman" panose="02020603050405020304" pitchFamily="18" charset="0"/>
                <a:cs typeface="Times New Roman" panose="02020603050405020304" pitchFamily="18" charset="0"/>
              </a:rPr>
              <a:t>Усны бохирдол</a:t>
            </a:r>
            <a:endParaRPr lang="en-US" sz="3400" dirty="0">
              <a:solidFill>
                <a:srgbClr val="FF0000"/>
              </a:solidFill>
              <a:latin typeface="Times New Roman" panose="02020603050405020304" pitchFamily="18" charset="0"/>
              <a:cs typeface="Times New Roman" panose="02020603050405020304" pitchFamily="18" charset="0"/>
            </a:endParaRPr>
          </a:p>
        </p:txBody>
      </p:sp>
      <p:sp>
        <p:nvSpPr>
          <p:cNvPr id="5" name="Rectangle 4"/>
          <p:cNvSpPr/>
          <p:nvPr/>
        </p:nvSpPr>
        <p:spPr>
          <a:xfrm>
            <a:off x="4572000" y="620688"/>
            <a:ext cx="3672408" cy="5909310"/>
          </a:xfrm>
          <a:prstGeom prst="rect">
            <a:avLst/>
          </a:prstGeom>
        </p:spPr>
        <p:txBody>
          <a:bodyPr wrap="square">
            <a:spAutoFit/>
          </a:bodyPr>
          <a:lstStyle/>
          <a:p>
            <a:r>
              <a:rPr lang="mn-MN" sz="2400" dirty="0">
                <a:latin typeface="Times New Roman" panose="02020603050405020304" pitchFamily="18" charset="0"/>
                <a:cs typeface="Times New Roman" panose="02020603050405020304" pitchFamily="18" charset="0"/>
              </a:rPr>
              <a:t>Усны бохидол гэдэг нь  органик болон органик бус </a:t>
            </a:r>
            <a:r>
              <a:rPr lang="mn-MN" sz="2400" dirty="0" smtClean="0">
                <a:latin typeface="Times New Roman" panose="02020603050405020304" pitchFamily="18" charset="0"/>
                <a:cs typeface="Times New Roman" panose="02020603050405020304" pitchFamily="18" charset="0"/>
              </a:rPr>
              <a:t>бодис, </a:t>
            </a:r>
            <a:r>
              <a:rPr lang="mn-MN" sz="2400" dirty="0">
                <a:latin typeface="Times New Roman" panose="02020603050405020304" pitchFamily="18" charset="0"/>
                <a:cs typeface="Times New Roman" panose="02020603050405020304" pitchFamily="18" charset="0"/>
              </a:rPr>
              <a:t>үйлдвэрийн муу ус усанд  орохыг хэлдэг.</a:t>
            </a:r>
          </a:p>
          <a:p>
            <a:r>
              <a:rPr lang="mn-MN" sz="2400" dirty="0" smtClean="0">
                <a:latin typeface="Times New Roman" panose="02020603050405020304" pitchFamily="18" charset="0"/>
                <a:cs typeface="Times New Roman" panose="02020603050405020304" pitchFamily="18" charset="0"/>
              </a:rPr>
              <a:t>Усны </a:t>
            </a:r>
            <a:r>
              <a:rPr lang="mn-MN" sz="2400" dirty="0">
                <a:latin typeface="Times New Roman" panose="02020603050405020304" pitchFamily="18" charset="0"/>
                <a:cs typeface="Times New Roman" panose="02020603050405020304" pitchFamily="18" charset="0"/>
              </a:rPr>
              <a:t>бохирдол нь орчин үеийн шийдвэрлэвэл зохих асуудлуудын нэг хэсэг юм. Үйлдвэр </a:t>
            </a:r>
            <a:r>
              <a:rPr lang="mn-MN" sz="2400" dirty="0" smtClean="0">
                <a:latin typeface="Times New Roman" panose="02020603050405020304" pitchFamily="18" charset="0"/>
                <a:cs typeface="Times New Roman" panose="02020603050405020304" pitchFamily="18" charset="0"/>
              </a:rPr>
              <a:t>ХАА </a:t>
            </a:r>
            <a:r>
              <a:rPr lang="mn-MN" sz="2400" dirty="0">
                <a:latin typeface="Times New Roman" panose="02020603050405020304" pitchFamily="18" charset="0"/>
                <a:cs typeface="Times New Roman" panose="02020603050405020304" pitchFamily="18" charset="0"/>
              </a:rPr>
              <a:t>эрчимтэй хөгжиж, хүн ам тасралтгүй өсөн нэмэгдэж байгаа нь </a:t>
            </a:r>
            <a:r>
              <a:rPr lang="mn-MN" sz="2400" dirty="0" smtClean="0">
                <a:latin typeface="Times New Roman" panose="02020603050405020304" pitchFamily="18" charset="0"/>
                <a:cs typeface="Times New Roman" panose="02020603050405020304" pitchFamily="18" charset="0"/>
              </a:rPr>
              <a:t>усны </a:t>
            </a:r>
            <a:r>
              <a:rPr lang="mn-MN" sz="2400" dirty="0">
                <a:latin typeface="Times New Roman" panose="02020603050405020304" pitchFamily="18" charset="0"/>
                <a:cs typeface="Times New Roman" panose="02020603050405020304" pitchFamily="18" charset="0"/>
              </a:rPr>
              <a:t>нөөц хомсдоход бодит нөлөө үзүүлэн </a:t>
            </a:r>
            <a:r>
              <a:rPr lang="mn-MN" sz="2400" dirty="0" smtClean="0">
                <a:latin typeface="Times New Roman" panose="02020603050405020304" pitchFamily="18" charset="0"/>
                <a:cs typeface="Times New Roman" panose="02020603050405020304" pitchFamily="18" charset="0"/>
              </a:rPr>
              <a:t>мөн бохирдуулж байна. </a:t>
            </a:r>
          </a:p>
          <a:p>
            <a:endParaRPr lang="mn-MN" dirty="0">
              <a:latin typeface="Times New Roman" panose="02020603050405020304" pitchFamily="18" charset="0"/>
              <a:cs typeface="Times New Roman" panose="02020603050405020304" pitchFamily="18" charset="0"/>
            </a:endParaRPr>
          </a:p>
        </p:txBody>
      </p:sp>
      <p:pic>
        <p:nvPicPr>
          <p:cNvPr id="8" name="Picture Placeholder 7"/>
          <p:cNvPicPr>
            <a:picLocks noGrp="1" noChangeAspect="1"/>
          </p:cNvPicPr>
          <p:nvPr>
            <p:ph type="pic" idx="1"/>
          </p:nvPr>
        </p:nvPicPr>
        <p:blipFill>
          <a:blip r:embed="rId2">
            <a:extLst>
              <a:ext uri="{28A0092B-C50C-407E-A947-70E740481C1C}">
                <a14:useLocalDpi xmlns:a14="http://schemas.microsoft.com/office/drawing/2010/main" val="0"/>
              </a:ext>
            </a:extLst>
          </a:blip>
          <a:srcRect l="30979" r="30979"/>
          <a:stretch>
            <a:fillRect/>
          </a:stretch>
        </p:blipFill>
        <p:spPr/>
      </p:pic>
    </p:spTree>
    <p:extLst>
      <p:ext uri="{BB962C8B-B14F-4D97-AF65-F5344CB8AC3E}">
        <p14:creationId xmlns:p14="http://schemas.microsoft.com/office/powerpoint/2010/main" val="22218201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404664"/>
            <a:ext cx="7456792" cy="6086480"/>
          </a:xfrm>
        </p:spPr>
        <p:txBody>
          <a:bodyPr>
            <a:noAutofit/>
          </a:bodyPr>
          <a:lstStyle/>
          <a:p>
            <a:r>
              <a:rPr lang="mn-MN" sz="2000" dirty="0" smtClean="0">
                <a:solidFill>
                  <a:srgbClr val="00B0F0"/>
                </a:solidFill>
                <a:latin typeface="Times New Roman" panose="02020603050405020304" pitchFamily="18" charset="0"/>
                <a:cs typeface="Times New Roman" panose="02020603050405020304" pitchFamily="18" charset="0"/>
              </a:rPr>
              <a:t>Усыг бохирдуулагч зүйлс:</a:t>
            </a:r>
            <a:r>
              <a:rPr lang="mn-MN" sz="2000" dirty="0" smtClean="0">
                <a:latin typeface="Times New Roman" panose="02020603050405020304" pitchFamily="18" charset="0"/>
                <a:cs typeface="Times New Roman" panose="02020603050405020304" pitchFamily="18" charset="0"/>
              </a:rPr>
              <a:t/>
            </a:r>
            <a:br>
              <a:rPr lang="mn-MN" sz="2000" dirty="0" smtClean="0">
                <a:latin typeface="Times New Roman" panose="02020603050405020304" pitchFamily="18" charset="0"/>
                <a:cs typeface="Times New Roman" panose="02020603050405020304" pitchFamily="18" charset="0"/>
              </a:rPr>
            </a:br>
            <a:r>
              <a:rPr lang="mn-MN" sz="2000" dirty="0" smtClean="0">
                <a:latin typeface="Times New Roman" panose="02020603050405020304" pitchFamily="18" charset="0"/>
                <a:cs typeface="Times New Roman" panose="02020603050405020304" pitchFamily="18" charset="0"/>
              </a:rPr>
              <a:t>-хог хаягдал</a:t>
            </a:r>
            <a:br>
              <a:rPr lang="mn-MN" sz="2000" dirty="0" smtClean="0">
                <a:latin typeface="Times New Roman" panose="02020603050405020304" pitchFamily="18" charset="0"/>
                <a:cs typeface="Times New Roman" panose="02020603050405020304" pitchFamily="18" charset="0"/>
              </a:rPr>
            </a:br>
            <a:r>
              <a:rPr lang="mn-MN" sz="2000" dirty="0" smtClean="0">
                <a:latin typeface="Times New Roman" panose="02020603050405020304" pitchFamily="18" charset="0"/>
                <a:cs typeface="Times New Roman" panose="02020603050405020304" pitchFamily="18" charset="0"/>
              </a:rPr>
              <a:t>-муу ус</a:t>
            </a:r>
            <a:br>
              <a:rPr lang="mn-MN" sz="2000" dirty="0" smtClean="0">
                <a:latin typeface="Times New Roman" panose="02020603050405020304" pitchFamily="18" charset="0"/>
                <a:cs typeface="Times New Roman" panose="02020603050405020304" pitchFamily="18" charset="0"/>
              </a:rPr>
            </a:br>
            <a:r>
              <a:rPr lang="mn-MN" sz="2000" dirty="0" smtClean="0">
                <a:latin typeface="Times New Roman" panose="02020603050405020304" pitchFamily="18" charset="0"/>
                <a:cs typeface="Times New Roman" panose="02020603050405020304" pitchFamily="18" charset="0"/>
              </a:rPr>
              <a:t>- химийн бодис</a:t>
            </a:r>
            <a:br>
              <a:rPr lang="mn-MN" sz="2000" dirty="0" smtClean="0">
                <a:latin typeface="Times New Roman" panose="02020603050405020304" pitchFamily="18" charset="0"/>
                <a:cs typeface="Times New Roman" panose="02020603050405020304" pitchFamily="18" charset="0"/>
              </a:rPr>
            </a:br>
            <a:r>
              <a:rPr lang="mn-MN" sz="2000" dirty="0" smtClean="0">
                <a:latin typeface="Times New Roman" panose="02020603050405020304" pitchFamily="18" charset="0"/>
                <a:cs typeface="Times New Roman" panose="02020603050405020304" pitchFamily="18" charset="0"/>
              </a:rPr>
              <a:t>-алт олборлолтоос </a:t>
            </a:r>
            <a:br>
              <a:rPr lang="mn-MN" sz="2000" dirty="0" smtClean="0">
                <a:latin typeface="Times New Roman" panose="02020603050405020304" pitchFamily="18" charset="0"/>
                <a:cs typeface="Times New Roman" panose="02020603050405020304" pitchFamily="18" charset="0"/>
              </a:rPr>
            </a:br>
            <a:r>
              <a:rPr lang="mn-MN" sz="2000" dirty="0" smtClean="0">
                <a:latin typeface="Times New Roman" panose="02020603050405020304" pitchFamily="18" charset="0"/>
                <a:cs typeface="Times New Roman" panose="02020603050405020304" pitchFamily="18" charset="0"/>
              </a:rPr>
              <a:t>-хүмүүсийн буруутай үйл ажиллагаанаас</a:t>
            </a:r>
            <a:br>
              <a:rPr lang="mn-MN" sz="2000" dirty="0" smtClean="0">
                <a:latin typeface="Times New Roman" panose="02020603050405020304" pitchFamily="18" charset="0"/>
                <a:cs typeface="Times New Roman" panose="02020603050405020304" pitchFamily="18" charset="0"/>
              </a:rPr>
            </a:br>
            <a:r>
              <a:rPr lang="mn-MN" sz="2000" dirty="0" smtClean="0">
                <a:latin typeface="Times New Roman" panose="02020603050405020304" pitchFamily="18" charset="0"/>
                <a:cs typeface="Times New Roman" panose="02020603050405020304" pitchFamily="18" charset="0"/>
              </a:rPr>
              <a:t/>
            </a:r>
            <a:br>
              <a:rPr lang="mn-MN" sz="2000" dirty="0" smtClean="0">
                <a:latin typeface="Times New Roman" panose="02020603050405020304" pitchFamily="18" charset="0"/>
                <a:cs typeface="Times New Roman" panose="02020603050405020304" pitchFamily="18" charset="0"/>
              </a:rPr>
            </a:br>
            <a:r>
              <a:rPr lang="mn-MN" sz="2000" dirty="0">
                <a:solidFill>
                  <a:srgbClr val="00B0F0"/>
                </a:solidFill>
                <a:latin typeface="Times New Roman" panose="02020603050405020304" pitchFamily="18" charset="0"/>
                <a:cs typeface="Times New Roman" panose="02020603050405020304" pitchFamily="18" charset="0"/>
              </a:rPr>
              <a:t>усны бохирдлын эх үүсвэр:</a:t>
            </a:r>
            <a:r>
              <a:rPr lang="mn-MN" sz="2000" dirty="0">
                <a:latin typeface="Times New Roman" panose="02020603050405020304" pitchFamily="18" charset="0"/>
                <a:cs typeface="Times New Roman" panose="02020603050405020304" pitchFamily="18" charset="0"/>
              </a:rPr>
              <a:t/>
            </a:r>
            <a:br>
              <a:rPr lang="mn-MN" sz="2000" dirty="0">
                <a:latin typeface="Times New Roman" panose="02020603050405020304" pitchFamily="18" charset="0"/>
                <a:cs typeface="Times New Roman" panose="02020603050405020304" pitchFamily="18" charset="0"/>
              </a:rPr>
            </a:br>
            <a:r>
              <a:rPr lang="mn-MN" sz="2000" dirty="0">
                <a:latin typeface="Times New Roman" panose="02020603050405020304" pitchFamily="18" charset="0"/>
                <a:cs typeface="Times New Roman" panose="02020603050405020304" pitchFamily="18" charset="0"/>
              </a:rPr>
              <a:t>-үйлдвэрүүдийн хорт бодис</a:t>
            </a:r>
            <a:br>
              <a:rPr lang="mn-MN" sz="2000" dirty="0">
                <a:latin typeface="Times New Roman" panose="02020603050405020304" pitchFamily="18" charset="0"/>
                <a:cs typeface="Times New Roman" panose="02020603050405020304" pitchFamily="18" charset="0"/>
              </a:rPr>
            </a:br>
            <a:r>
              <a:rPr lang="mn-MN" sz="2000" dirty="0">
                <a:latin typeface="Times New Roman" panose="02020603050405020304" pitchFamily="18" charset="0"/>
                <a:cs typeface="Times New Roman" panose="02020603050405020304" pitchFamily="18" charset="0"/>
              </a:rPr>
              <a:t>-хог хаягдал</a:t>
            </a:r>
            <a:br>
              <a:rPr lang="mn-MN" sz="2000" dirty="0">
                <a:latin typeface="Times New Roman" panose="02020603050405020304" pitchFamily="18" charset="0"/>
                <a:cs typeface="Times New Roman" panose="02020603050405020304" pitchFamily="18" charset="0"/>
              </a:rPr>
            </a:br>
            <a:r>
              <a:rPr lang="mn-MN" sz="2000" dirty="0">
                <a:latin typeface="Times New Roman" panose="02020603050405020304" pitchFamily="18" charset="0"/>
                <a:cs typeface="Times New Roman" panose="02020603050405020304" pitchFamily="18" charset="0"/>
              </a:rPr>
              <a:t>-химийн бодис</a:t>
            </a:r>
            <a:br>
              <a:rPr lang="mn-MN" sz="2000" dirty="0">
                <a:latin typeface="Times New Roman" panose="02020603050405020304" pitchFamily="18" charset="0"/>
                <a:cs typeface="Times New Roman" panose="02020603050405020304" pitchFamily="18" charset="0"/>
              </a:rPr>
            </a:br>
            <a:r>
              <a:rPr lang="mn-MN" sz="2000" dirty="0">
                <a:latin typeface="Times New Roman" panose="02020603050405020304" pitchFamily="18" charset="0"/>
                <a:cs typeface="Times New Roman" panose="02020603050405020304" pitchFamily="18" charset="0"/>
              </a:rPr>
              <a:t>-нефть</a:t>
            </a:r>
            <a:br>
              <a:rPr lang="mn-MN" sz="2000" dirty="0">
                <a:latin typeface="Times New Roman" panose="02020603050405020304" pitchFamily="18" charset="0"/>
                <a:cs typeface="Times New Roman" panose="02020603050405020304" pitchFamily="18" charset="0"/>
              </a:rPr>
            </a:br>
            <a:r>
              <a:rPr lang="mn-MN" sz="2000" dirty="0">
                <a:latin typeface="Times New Roman" panose="02020603050405020304" pitchFamily="18" charset="0"/>
                <a:cs typeface="Times New Roman" panose="02020603050405020304" pitchFamily="18" charset="0"/>
              </a:rPr>
              <a:t>-арьс шир үйлдвэрлэлийн бохирдол</a:t>
            </a:r>
            <a:r>
              <a:rPr lang="en-US" sz="2000" dirty="0">
                <a:latin typeface="Times New Roman" panose="02020603050405020304" pitchFamily="18" charset="0"/>
                <a:cs typeface="Times New Roman" panose="02020603050405020304" pitchFamily="18" charset="0"/>
              </a:rPr>
              <a:t/>
            </a:r>
            <a:br>
              <a:rPr lang="en-US" sz="2000" dirty="0">
                <a:latin typeface="Times New Roman" panose="02020603050405020304" pitchFamily="18" charset="0"/>
                <a:cs typeface="Times New Roman" panose="02020603050405020304" pitchFamily="18" charset="0"/>
              </a:rPr>
            </a:br>
            <a:r>
              <a:rPr lang="mn-MN" sz="2000" dirty="0" smtClean="0">
                <a:latin typeface="Times New Roman" panose="02020603050405020304" pitchFamily="18" charset="0"/>
                <a:cs typeface="Times New Roman" panose="02020603050405020304" pitchFamily="18" charset="0"/>
              </a:rPr>
              <a:t/>
            </a:r>
            <a:br>
              <a:rPr lang="mn-MN" sz="2000" dirty="0" smtClean="0">
                <a:latin typeface="Times New Roman" panose="02020603050405020304" pitchFamily="18" charset="0"/>
                <a:cs typeface="Times New Roman" panose="02020603050405020304" pitchFamily="18" charset="0"/>
              </a:rPr>
            </a:br>
            <a:r>
              <a:rPr lang="mn-MN" sz="2000" dirty="0" smtClean="0">
                <a:solidFill>
                  <a:srgbClr val="00B0F0"/>
                </a:solidFill>
                <a:latin typeface="Times New Roman" panose="02020603050405020304" pitchFamily="18" charset="0"/>
                <a:cs typeface="Times New Roman" panose="02020603050405020304" pitchFamily="18" charset="0"/>
              </a:rPr>
              <a:t>ус бохирдсоны хор нөлөө:</a:t>
            </a:r>
            <a:r>
              <a:rPr lang="mn-MN" sz="2000" dirty="0" smtClean="0">
                <a:latin typeface="Times New Roman" panose="02020603050405020304" pitchFamily="18" charset="0"/>
                <a:cs typeface="Times New Roman" panose="02020603050405020304" pitchFamily="18" charset="0"/>
              </a:rPr>
              <a:t/>
            </a:r>
            <a:br>
              <a:rPr lang="mn-MN" sz="2000" dirty="0" smtClean="0">
                <a:latin typeface="Times New Roman" panose="02020603050405020304" pitchFamily="18" charset="0"/>
                <a:cs typeface="Times New Roman" panose="02020603050405020304" pitchFamily="18" charset="0"/>
              </a:rPr>
            </a:br>
            <a:r>
              <a:rPr lang="mn-MN" sz="2000" dirty="0" smtClean="0">
                <a:latin typeface="Times New Roman" panose="02020603050405020304" pitchFamily="18" charset="0"/>
                <a:cs typeface="Times New Roman" panose="02020603050405020304" pitchFamily="18" charset="0"/>
              </a:rPr>
              <a:t>-халварт өвчин </a:t>
            </a:r>
            <a:br>
              <a:rPr lang="mn-MN" sz="2000" dirty="0" smtClean="0">
                <a:latin typeface="Times New Roman" panose="02020603050405020304" pitchFamily="18" charset="0"/>
                <a:cs typeface="Times New Roman" panose="02020603050405020304" pitchFamily="18" charset="0"/>
              </a:rPr>
            </a:br>
            <a:r>
              <a:rPr lang="mn-MN" sz="2000" dirty="0" smtClean="0">
                <a:latin typeface="Times New Roman" panose="02020603050405020304" pitchFamily="18" charset="0"/>
                <a:cs typeface="Times New Roman" panose="02020603050405020304" pitchFamily="18" charset="0"/>
              </a:rPr>
              <a:t>-ундны усны хомсдол</a:t>
            </a:r>
            <a:br>
              <a:rPr lang="mn-MN" sz="2000" dirty="0" smtClean="0">
                <a:latin typeface="Times New Roman" panose="02020603050405020304" pitchFamily="18" charset="0"/>
                <a:cs typeface="Times New Roman" panose="02020603050405020304" pitchFamily="18" charset="0"/>
              </a:rPr>
            </a:br>
            <a:r>
              <a:rPr lang="mn-MN" sz="2000" dirty="0" smtClean="0">
                <a:latin typeface="Times New Roman" panose="02020603050405020304" pitchFamily="18" charset="0"/>
                <a:cs typeface="Times New Roman" panose="02020603050405020304" pitchFamily="18" charset="0"/>
              </a:rPr>
              <a:t>-байгаль орчин гундана</a:t>
            </a:r>
            <a:br>
              <a:rPr lang="mn-MN" sz="2000" dirty="0" smtClean="0">
                <a:latin typeface="Times New Roman" panose="02020603050405020304" pitchFamily="18" charset="0"/>
                <a:cs typeface="Times New Roman" panose="02020603050405020304" pitchFamily="18" charset="0"/>
              </a:rPr>
            </a:br>
            <a:r>
              <a:rPr lang="mn-MN" sz="2000" dirty="0" smtClean="0">
                <a:latin typeface="Times New Roman" panose="02020603050405020304" pitchFamily="18" charset="0"/>
                <a:cs typeface="Times New Roman" panose="02020603050405020304" pitchFamily="18" charset="0"/>
              </a:rPr>
              <a:t>-ан амьтад мөхөлд хүрнэ</a:t>
            </a:r>
            <a:br>
              <a:rPr lang="mn-MN" sz="2000" dirty="0" smtClean="0">
                <a:latin typeface="Times New Roman" panose="02020603050405020304" pitchFamily="18" charset="0"/>
                <a:cs typeface="Times New Roman" panose="02020603050405020304" pitchFamily="18" charset="0"/>
              </a:rPr>
            </a:br>
            <a:r>
              <a:rPr lang="mn-MN" sz="2000" dirty="0" smtClean="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6812434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296219" y="978821"/>
            <a:ext cx="4392488" cy="2680162"/>
          </a:xfrm>
        </p:spPr>
      </p:pic>
      <p:sp>
        <p:nvSpPr>
          <p:cNvPr id="5" name="Rectangle 4"/>
          <p:cNvSpPr/>
          <p:nvPr/>
        </p:nvSpPr>
        <p:spPr>
          <a:xfrm>
            <a:off x="550652" y="424520"/>
            <a:ext cx="3672408" cy="3323987"/>
          </a:xfrm>
          <a:prstGeom prst="rect">
            <a:avLst/>
          </a:prstGeom>
        </p:spPr>
        <p:txBody>
          <a:bodyPr wrap="square">
            <a:spAutoFit/>
          </a:bodyPr>
          <a:lstStyle/>
          <a:p>
            <a:r>
              <a:rPr lang="mn-MN" dirty="0">
                <a:latin typeface="Times New Roman" panose="02020603050405020304" pitchFamily="18" charset="0"/>
                <a:cs typeface="Times New Roman" panose="02020603050405020304" pitchFamily="18" charset="0"/>
              </a:rPr>
              <a:t/>
            </a:r>
            <a:br>
              <a:rPr lang="mn-MN" dirty="0">
                <a:latin typeface="Times New Roman" panose="02020603050405020304" pitchFamily="18" charset="0"/>
                <a:cs typeface="Times New Roman" panose="02020603050405020304" pitchFamily="18" charset="0"/>
              </a:rPr>
            </a:br>
            <a:r>
              <a:rPr lang="mn-MN" sz="2400" dirty="0">
                <a:latin typeface="Times New Roman" panose="02020603050405020304" pitchFamily="18" charset="0"/>
                <a:cs typeface="Times New Roman" panose="02020603050405020304" pitchFamily="18" charset="0"/>
              </a:rPr>
              <a:t>-хог хаягдлаа гол мөрөн, нуурт  мөн хажуудхаяхгүй байх</a:t>
            </a:r>
            <a:br>
              <a:rPr lang="mn-MN" sz="2400" dirty="0">
                <a:latin typeface="Times New Roman" panose="02020603050405020304" pitchFamily="18" charset="0"/>
                <a:cs typeface="Times New Roman" panose="02020603050405020304" pitchFamily="18" charset="0"/>
              </a:rPr>
            </a:br>
            <a:r>
              <a:rPr lang="mn-MN" sz="2400" dirty="0">
                <a:latin typeface="Times New Roman" panose="02020603050405020304" pitchFamily="18" charset="0"/>
                <a:cs typeface="Times New Roman" panose="02020603050405020304" pitchFamily="18" charset="0"/>
              </a:rPr>
              <a:t>-усаа хайрлан хамгаалан</a:t>
            </a:r>
            <a:br>
              <a:rPr lang="mn-MN" sz="2400" dirty="0">
                <a:latin typeface="Times New Roman" panose="02020603050405020304" pitchFamily="18" charset="0"/>
                <a:cs typeface="Times New Roman" panose="02020603050405020304" pitchFamily="18" charset="0"/>
              </a:rPr>
            </a:br>
            <a:r>
              <a:rPr lang="mn-MN" sz="2400" dirty="0">
                <a:latin typeface="Times New Roman" panose="02020603050405020304" pitchFamily="18" charset="0"/>
                <a:cs typeface="Times New Roman" panose="02020603050405020304" pitchFamily="18" charset="0"/>
              </a:rPr>
              <a:t>-үйлдвэрийн хог хаягдал  хорт бодисыг гол руу хийхгүй байх</a:t>
            </a:r>
            <a:br>
              <a:rPr lang="mn-MN" sz="2400" dirty="0">
                <a:latin typeface="Times New Roman" panose="02020603050405020304" pitchFamily="18" charset="0"/>
                <a:cs typeface="Times New Roman" panose="02020603050405020304" pitchFamily="18" charset="0"/>
              </a:rPr>
            </a:br>
            <a:endParaRPr lang="en-US" sz="2400" dirty="0">
              <a:latin typeface="Times New Roman" panose="02020603050405020304" pitchFamily="18" charset="0"/>
              <a:cs typeface="Times New Roman" panose="02020603050405020304" pitchFamily="18" charset="0"/>
            </a:endParaRPr>
          </a:p>
        </p:txBody>
      </p:sp>
      <p:sp>
        <p:nvSpPr>
          <p:cNvPr id="6" name="Rectangle 5"/>
          <p:cNvSpPr/>
          <p:nvPr/>
        </p:nvSpPr>
        <p:spPr>
          <a:xfrm>
            <a:off x="4653343" y="-13855"/>
            <a:ext cx="3554435" cy="707886"/>
          </a:xfrm>
          <a:prstGeom prst="rect">
            <a:avLst/>
          </a:prstGeom>
        </p:spPr>
        <p:txBody>
          <a:bodyPr wrap="square">
            <a:spAutoFit/>
          </a:bodyPr>
          <a:lstStyle/>
          <a:p>
            <a:r>
              <a:rPr lang="ru-RU" sz="2000" dirty="0">
                <a:solidFill>
                  <a:srgbClr val="00B050"/>
                </a:solidFill>
                <a:latin typeface="Times New Roman" panose="02020603050405020304" pitchFamily="18" charset="0"/>
                <a:cs typeface="Times New Roman" panose="02020603050405020304" pitchFamily="18" charset="0"/>
              </a:rPr>
              <a:t>Усны бохирдлыг бууруулах арга зам:</a:t>
            </a:r>
            <a:endParaRPr lang="en-US" sz="2000" dirty="0">
              <a:solidFill>
                <a:srgbClr val="00B050"/>
              </a:solidFill>
              <a:latin typeface="Times New Roman" panose="02020603050405020304" pitchFamily="18" charset="0"/>
              <a:cs typeface="Times New Roman" panose="02020603050405020304" pitchFamily="18" charset="0"/>
            </a:endParaRPr>
          </a:p>
        </p:txBody>
      </p:sp>
      <p:pic>
        <p:nvPicPr>
          <p:cNvPr id="4098" name="Picture 2" descr="C:\Users\Public\Pictures\Sample Pictures\лөнш,.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9541" y="3658983"/>
            <a:ext cx="3824427" cy="2864629"/>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4452689" y="4161616"/>
            <a:ext cx="3955745" cy="1815882"/>
          </a:xfrm>
          <a:prstGeom prst="rect">
            <a:avLst/>
          </a:prstGeom>
        </p:spPr>
        <p:txBody>
          <a:bodyPr wrap="square">
            <a:spAutoFit/>
          </a:bodyPr>
          <a:lstStyle/>
          <a:p>
            <a:r>
              <a:rPr lang="mn-MN" sz="2800" dirty="0">
                <a:latin typeface="Times New Roman" panose="02020603050405020304" pitchFamily="18" charset="0"/>
                <a:cs typeface="Times New Roman" panose="02020603050405020304" pitchFamily="18" charset="0"/>
              </a:rPr>
              <a:t>-голын хог хаягдлыг түүх</a:t>
            </a:r>
            <a:br>
              <a:rPr lang="mn-MN" sz="2800" dirty="0">
                <a:latin typeface="Times New Roman" panose="02020603050405020304" pitchFamily="18" charset="0"/>
                <a:cs typeface="Times New Roman" panose="02020603050405020304" pitchFamily="18" charset="0"/>
              </a:rPr>
            </a:br>
            <a:r>
              <a:rPr lang="mn-MN" sz="2800" dirty="0">
                <a:latin typeface="Times New Roman" panose="02020603050405020304" pitchFamily="18" charset="0"/>
                <a:cs typeface="Times New Roman" panose="02020603050405020304" pitchFamily="18" charset="0"/>
              </a:rPr>
              <a:t>-</a:t>
            </a:r>
            <a:br>
              <a:rPr lang="mn-MN" sz="2800" dirty="0">
                <a:latin typeface="Times New Roman" panose="02020603050405020304" pitchFamily="18" charset="0"/>
                <a:cs typeface="Times New Roman" panose="02020603050405020304" pitchFamily="18" charset="0"/>
              </a:rPr>
            </a:br>
            <a:r>
              <a:rPr lang="mn-MN" sz="28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76872579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p:cNvPicPr>
            <a:picLocks noGrp="1" noChangeAspect="1"/>
          </p:cNvPicPr>
          <p:nvPr>
            <p:ph type="pic" idx="1"/>
          </p:nvPr>
        </p:nvPicPr>
        <p:blipFill>
          <a:blip r:embed="rId2">
            <a:extLst>
              <a:ext uri="{28A0092B-C50C-407E-A947-70E740481C1C}">
                <a14:useLocalDpi xmlns:a14="http://schemas.microsoft.com/office/drawing/2010/main" val="0"/>
              </a:ext>
            </a:extLst>
          </a:blip>
          <a:srcRect l="29389" r="29389"/>
          <a:stretch>
            <a:fillRect/>
          </a:stretch>
        </p:blipFill>
        <p:spPr>
          <a:xfrm>
            <a:off x="971600" y="620688"/>
            <a:ext cx="3456384" cy="2846933"/>
          </a:xfrm>
        </p:spPr>
      </p:pic>
      <p:sp>
        <p:nvSpPr>
          <p:cNvPr id="4" name="Text Placeholder 3"/>
          <p:cNvSpPr>
            <a:spLocks noGrp="1"/>
          </p:cNvSpPr>
          <p:nvPr>
            <p:ph type="body" sz="half" idx="2"/>
          </p:nvPr>
        </p:nvSpPr>
        <p:spPr>
          <a:xfrm>
            <a:off x="4572000" y="1"/>
            <a:ext cx="3581786" cy="620688"/>
          </a:xfrm>
        </p:spPr>
        <p:txBody>
          <a:bodyPr>
            <a:normAutofit/>
          </a:bodyPr>
          <a:lstStyle/>
          <a:p>
            <a:r>
              <a:rPr lang="mn-MN" sz="2800" dirty="0" smtClean="0">
                <a:solidFill>
                  <a:srgbClr val="FF0000"/>
                </a:solidFill>
                <a:latin typeface="Times New Roman" panose="02020603050405020304" pitchFamily="18" charset="0"/>
                <a:cs typeface="Times New Roman" panose="02020603050405020304" pitchFamily="18" charset="0"/>
              </a:rPr>
              <a:t>Агаарын  бохирдол</a:t>
            </a:r>
            <a:endParaRPr lang="en-US" sz="2800" dirty="0">
              <a:solidFill>
                <a:srgbClr val="FF0000"/>
              </a:solidFill>
              <a:latin typeface="Times New Roman" panose="02020603050405020304" pitchFamily="18" charset="0"/>
              <a:cs typeface="Times New Roman" panose="02020603050405020304" pitchFamily="18" charset="0"/>
            </a:endParaRPr>
          </a:p>
        </p:txBody>
      </p:sp>
      <p:sp>
        <p:nvSpPr>
          <p:cNvPr id="5" name="Rectangle 4"/>
          <p:cNvSpPr/>
          <p:nvPr/>
        </p:nvSpPr>
        <p:spPr>
          <a:xfrm>
            <a:off x="4644008" y="620688"/>
            <a:ext cx="3744416" cy="4832092"/>
          </a:xfrm>
          <a:prstGeom prst="rect">
            <a:avLst/>
          </a:prstGeom>
        </p:spPr>
        <p:txBody>
          <a:bodyPr wrap="square">
            <a:spAutoFit/>
          </a:bodyPr>
          <a:lstStyle/>
          <a:p>
            <a:r>
              <a:rPr lang="mn-MN" sz="2800" dirty="0" smtClean="0">
                <a:latin typeface="Times New Roman" panose="02020603050405020304" pitchFamily="18" charset="0"/>
                <a:cs typeface="Times New Roman" panose="02020603050405020304" pitchFamily="18" charset="0"/>
              </a:rPr>
              <a:t>Агаарын бохирдол гэдэг нь агаарт олон төрлийн химийн бодис болон хорт утаа  дэгдэхийг хэлнэ.</a:t>
            </a:r>
          </a:p>
          <a:p>
            <a:r>
              <a:rPr lang="mn-MN" sz="2800" dirty="0" smtClean="0">
                <a:latin typeface="Times New Roman" panose="02020603050405020304" pitchFamily="18" charset="0"/>
                <a:cs typeface="Times New Roman" panose="02020603050405020304" pitchFamily="18" charset="0"/>
              </a:rPr>
              <a:t>Хотжилт бий болсоноор агаарын бохирдол хурдацтай нэмэгдэж байна. Хорт утаа нь агаарыг маш их бохирдуулдаг.</a:t>
            </a:r>
            <a:endParaRPr lang="en-US" sz="2800" dirty="0">
              <a:latin typeface="Times New Roman" panose="02020603050405020304" pitchFamily="18" charset="0"/>
              <a:cs typeface="Times New Roman" panose="02020603050405020304" pitchFamily="18" charset="0"/>
            </a:endParaRPr>
          </a:p>
        </p:txBody>
      </p:sp>
      <p:pic>
        <p:nvPicPr>
          <p:cNvPr id="5122" name="Picture 2" descr="C:\Users\Public\Pictures\Sample Pictures\8455341c59543128origina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600" y="3467621"/>
            <a:ext cx="3456384" cy="27696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5488526"/>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295400"/>
            <a:ext cx="6400800" cy="2997696"/>
          </a:xfrm>
        </p:spPr>
        <p:txBody>
          <a:bodyPr>
            <a:normAutofit/>
          </a:bodyPr>
          <a:lstStyle/>
          <a:p>
            <a:r>
              <a:rPr lang="mn-MN" sz="2400" dirty="0" smtClean="0">
                <a:latin typeface="Times New Roman" panose="02020603050405020304" pitchFamily="18" charset="0"/>
                <a:cs typeface="Times New Roman" panose="02020603050405020304" pitchFamily="18" charset="0"/>
              </a:rPr>
              <a:t/>
            </a:r>
            <a:br>
              <a:rPr lang="mn-MN" sz="2400" dirty="0" smtClean="0">
                <a:latin typeface="Times New Roman" panose="02020603050405020304" pitchFamily="18" charset="0"/>
                <a:cs typeface="Times New Roman" panose="02020603050405020304" pitchFamily="18" charset="0"/>
              </a:rPr>
            </a:br>
            <a:r>
              <a:rPr lang="mn-MN" dirty="0" smtClean="0">
                <a:latin typeface="Times New Roman" panose="02020603050405020304" pitchFamily="18" charset="0"/>
                <a:cs typeface="Times New Roman" panose="02020603050405020304" pitchFamily="18" charset="0"/>
              </a:rPr>
              <a:t/>
            </a:r>
            <a:br>
              <a:rPr lang="mn-MN" dirty="0" smtClean="0">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p:txBody>
      </p:sp>
      <p:sp>
        <p:nvSpPr>
          <p:cNvPr id="3" name="Rectangle 2"/>
          <p:cNvSpPr/>
          <p:nvPr/>
        </p:nvSpPr>
        <p:spPr>
          <a:xfrm>
            <a:off x="539552" y="332656"/>
            <a:ext cx="8784976" cy="5509200"/>
          </a:xfrm>
          <a:prstGeom prst="rect">
            <a:avLst/>
          </a:prstGeom>
        </p:spPr>
        <p:txBody>
          <a:bodyPr wrap="square">
            <a:spAutoFit/>
          </a:bodyPr>
          <a:lstStyle/>
          <a:p>
            <a:r>
              <a:rPr lang="mn-MN" sz="4400" dirty="0" smtClean="0">
                <a:latin typeface="Times New Roman" panose="02020603050405020304" pitchFamily="18" charset="0"/>
                <a:cs typeface="Times New Roman" panose="02020603050405020304" pitchFamily="18" charset="0"/>
              </a:rPr>
              <a:t>1. Хот гэж юу  вэ ?</a:t>
            </a:r>
          </a:p>
          <a:p>
            <a:r>
              <a:rPr lang="mn-MN" sz="4400" dirty="0" smtClean="0">
                <a:latin typeface="Times New Roman" panose="02020603050405020304" pitchFamily="18" charset="0"/>
                <a:cs typeface="Times New Roman" panose="02020603050405020304" pitchFamily="18" charset="0"/>
              </a:rPr>
              <a:t>2. Хотжилт гэж юу вэ?</a:t>
            </a:r>
          </a:p>
          <a:p>
            <a:r>
              <a:rPr lang="mn-MN" sz="4400" dirty="0" smtClean="0">
                <a:latin typeface="Times New Roman" panose="02020603050405020304" pitchFamily="18" charset="0"/>
                <a:cs typeface="Times New Roman" panose="02020603050405020304" pitchFamily="18" charset="0"/>
              </a:rPr>
              <a:t>3. Хотжилтоос үүссэн байгаль орчны асуудал?</a:t>
            </a:r>
          </a:p>
          <a:p>
            <a:r>
              <a:rPr lang="mn-MN" sz="4400" dirty="0" smtClean="0">
                <a:latin typeface="Times New Roman" panose="02020603050405020304" pitchFamily="18" charset="0"/>
                <a:cs typeface="Times New Roman" panose="02020603050405020304" pitchFamily="18" charset="0"/>
              </a:rPr>
              <a:t>         -хөрсний бохирдол</a:t>
            </a:r>
          </a:p>
          <a:p>
            <a:r>
              <a:rPr lang="mn-MN" sz="4400" dirty="0">
                <a:latin typeface="Times New Roman" panose="02020603050405020304" pitchFamily="18" charset="0"/>
                <a:cs typeface="Times New Roman" panose="02020603050405020304" pitchFamily="18" charset="0"/>
              </a:rPr>
              <a:t> </a:t>
            </a:r>
            <a:r>
              <a:rPr lang="mn-MN" sz="4400" dirty="0" smtClean="0">
                <a:latin typeface="Times New Roman" panose="02020603050405020304" pitchFamily="18" charset="0"/>
                <a:cs typeface="Times New Roman" panose="02020603050405020304" pitchFamily="18" charset="0"/>
              </a:rPr>
              <a:t>        - усны бохирдол</a:t>
            </a:r>
          </a:p>
          <a:p>
            <a:r>
              <a:rPr lang="mn-MN" sz="4400" dirty="0">
                <a:latin typeface="Times New Roman" panose="02020603050405020304" pitchFamily="18" charset="0"/>
                <a:cs typeface="Times New Roman" panose="02020603050405020304" pitchFamily="18" charset="0"/>
              </a:rPr>
              <a:t> </a:t>
            </a:r>
            <a:r>
              <a:rPr lang="mn-MN" sz="4400" dirty="0" smtClean="0">
                <a:latin typeface="Times New Roman" panose="02020603050405020304" pitchFamily="18" charset="0"/>
                <a:cs typeface="Times New Roman" panose="02020603050405020304" pitchFamily="18" charset="0"/>
              </a:rPr>
              <a:t>        - агаарын бохирдол</a:t>
            </a:r>
          </a:p>
          <a:p>
            <a:r>
              <a:rPr lang="mn-MN" sz="4400" dirty="0" smtClean="0">
                <a:latin typeface="Times New Roman" panose="02020603050405020304" pitchFamily="18" charset="0"/>
                <a:cs typeface="Times New Roman" panose="02020603050405020304" pitchFamily="18" charset="0"/>
              </a:rPr>
              <a:t>4. Дүгнэлт </a:t>
            </a:r>
            <a:endParaRPr lang="en-US" sz="4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9001717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332656"/>
            <a:ext cx="4680520" cy="1916832"/>
          </a:xfrm>
        </p:spPr>
        <p:txBody>
          <a:bodyPr>
            <a:noAutofit/>
          </a:bodyPr>
          <a:lstStyle/>
          <a:p>
            <a:r>
              <a:rPr lang="mn-MN" sz="3200" dirty="0" smtClean="0">
                <a:solidFill>
                  <a:srgbClr val="00B0F0"/>
                </a:solidFill>
                <a:latin typeface="Times New Roman" panose="02020603050405020304" pitchFamily="18" charset="0"/>
                <a:cs typeface="Times New Roman" panose="02020603050405020304" pitchFamily="18" charset="0"/>
              </a:rPr>
              <a:t>Агаарыг бохирдуулагч хүчин зүйлс,эх үүсвэр:</a:t>
            </a:r>
            <a:br>
              <a:rPr lang="mn-MN" sz="3200" dirty="0" smtClean="0">
                <a:solidFill>
                  <a:srgbClr val="00B0F0"/>
                </a:solidFill>
                <a:latin typeface="Times New Roman" panose="02020603050405020304" pitchFamily="18" charset="0"/>
                <a:cs typeface="Times New Roman" panose="02020603050405020304" pitchFamily="18" charset="0"/>
              </a:rPr>
            </a:br>
            <a:r>
              <a:rPr lang="mn-MN" sz="3200" dirty="0" smtClean="0">
                <a:solidFill>
                  <a:srgbClr val="00B050"/>
                </a:solidFill>
                <a:latin typeface="Times New Roman" panose="02020603050405020304" pitchFamily="18" charset="0"/>
                <a:cs typeface="Times New Roman" panose="02020603050405020304" pitchFamily="18" charset="0"/>
              </a:rPr>
              <a:t>-</a:t>
            </a:r>
            <a:r>
              <a:rPr lang="mn-MN" sz="2800" dirty="0" smtClean="0">
                <a:solidFill>
                  <a:srgbClr val="00B050"/>
                </a:solidFill>
                <a:latin typeface="Times New Roman" panose="02020603050405020304" pitchFamily="18" charset="0"/>
                <a:cs typeface="Times New Roman" panose="02020603050405020304" pitchFamily="18" charset="0"/>
              </a:rPr>
              <a:t>химийн бодис </a:t>
            </a:r>
            <a:br>
              <a:rPr lang="mn-MN" sz="2800" dirty="0" smtClean="0">
                <a:solidFill>
                  <a:srgbClr val="00B050"/>
                </a:solidFill>
                <a:latin typeface="Times New Roman" panose="02020603050405020304" pitchFamily="18" charset="0"/>
                <a:cs typeface="Times New Roman" panose="02020603050405020304" pitchFamily="18" charset="0"/>
              </a:rPr>
            </a:br>
            <a:r>
              <a:rPr lang="mn-MN" sz="2800" dirty="0" smtClean="0">
                <a:solidFill>
                  <a:srgbClr val="00B050"/>
                </a:solidFill>
                <a:latin typeface="Times New Roman" panose="02020603050405020304" pitchFamily="18" charset="0"/>
                <a:cs typeface="Times New Roman" panose="02020603050405020304" pitchFamily="18" charset="0"/>
              </a:rPr>
              <a:t>-хорт утаа</a:t>
            </a:r>
            <a:endParaRPr lang="en-US" sz="2800" dirty="0">
              <a:solidFill>
                <a:srgbClr val="00B050"/>
              </a:solidFill>
              <a:latin typeface="Times New Roman" panose="02020603050405020304" pitchFamily="18" charset="0"/>
              <a:cs typeface="Times New Roman" panose="02020603050405020304" pitchFamily="18" charset="0"/>
            </a:endParaRPr>
          </a:p>
        </p:txBody>
      </p:sp>
      <p:pic>
        <p:nvPicPr>
          <p:cNvPr id="6146" name="Picture 2" descr="C:\Users\Public\Pictures\Sample Pictures\соохш.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2348880"/>
            <a:ext cx="7632848" cy="39774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0033568"/>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84312" y="3573016"/>
            <a:ext cx="4236690" cy="2646878"/>
          </a:xfrm>
          <a:prstGeom prst="rect">
            <a:avLst/>
          </a:prstGeom>
        </p:spPr>
        <p:txBody>
          <a:bodyPr wrap="square">
            <a:spAutoFit/>
          </a:bodyPr>
          <a:lstStyle/>
          <a:p>
            <a:r>
              <a:rPr lang="mn-MN" sz="2400" dirty="0" smtClean="0">
                <a:solidFill>
                  <a:srgbClr val="00B0F0"/>
                </a:solidFill>
                <a:latin typeface="Times New Roman" panose="02020603050405020304" pitchFamily="18" charset="0"/>
                <a:cs typeface="Times New Roman" panose="02020603050405020304" pitchFamily="18" charset="0"/>
              </a:rPr>
              <a:t>Агаарын бохирдлыг бууруулах арга замууд:</a:t>
            </a:r>
          </a:p>
          <a:p>
            <a:r>
              <a:rPr lang="mn-MN" sz="2000" dirty="0" smtClean="0">
                <a:latin typeface="Times New Roman" panose="02020603050405020304" pitchFamily="18" charset="0"/>
                <a:cs typeface="Times New Roman" panose="02020603050405020304" pitchFamily="18" charset="0"/>
              </a:rPr>
              <a:t>- Үйлдвэрлэл , </a:t>
            </a:r>
            <a:r>
              <a:rPr lang="mn-MN" sz="2000" dirty="0">
                <a:latin typeface="Times New Roman" panose="02020603050405020304" pitchFamily="18" charset="0"/>
                <a:cs typeface="Times New Roman" panose="02020603050405020304" pitchFamily="18" charset="0"/>
              </a:rPr>
              <a:t>Машины  утааг  </a:t>
            </a:r>
            <a:r>
              <a:rPr lang="mn-MN" sz="2000" dirty="0" smtClean="0">
                <a:latin typeface="Times New Roman" panose="02020603050405020304" pitchFamily="18" charset="0"/>
                <a:cs typeface="Times New Roman" panose="02020603050405020304" pitchFamily="18" charset="0"/>
              </a:rPr>
              <a:t>багасгах</a:t>
            </a:r>
          </a:p>
          <a:p>
            <a:pPr marL="285750" indent="-285750">
              <a:buFontTx/>
              <a:buChar char="-"/>
            </a:pPr>
            <a:r>
              <a:rPr lang="mn-MN" sz="2000" dirty="0">
                <a:latin typeface="Times New Roman" panose="02020603050405020304" pitchFamily="18" charset="0"/>
                <a:cs typeface="Times New Roman" panose="02020603050405020304" pitchFamily="18" charset="0"/>
              </a:rPr>
              <a:t>Г</a:t>
            </a:r>
            <a:r>
              <a:rPr lang="mn-MN" sz="2000" dirty="0" smtClean="0">
                <a:latin typeface="Times New Roman" panose="02020603050405020304" pitchFamily="18" charset="0"/>
                <a:cs typeface="Times New Roman" panose="02020603050405020304" pitchFamily="18" charset="0"/>
              </a:rPr>
              <a:t>эр хорооллын  утааг багасгах</a:t>
            </a:r>
          </a:p>
          <a:p>
            <a:r>
              <a:rPr lang="mn-MN" sz="2000" dirty="0" smtClean="0">
                <a:latin typeface="Times New Roman" panose="02020603050405020304" pitchFamily="18" charset="0"/>
                <a:cs typeface="Times New Roman" panose="02020603050405020304" pitchFamily="18" charset="0"/>
              </a:rPr>
              <a:t>-   мод тарих</a:t>
            </a:r>
          </a:p>
          <a:p>
            <a:pPr marL="285750" indent="-285750">
              <a:buFontTx/>
              <a:buChar char="-"/>
            </a:pPr>
            <a:r>
              <a:rPr lang="mn-MN" sz="2000" dirty="0" smtClean="0">
                <a:latin typeface="Times New Roman" panose="02020603050405020304" pitchFamily="18" charset="0"/>
                <a:cs typeface="Times New Roman" panose="02020603050405020304" pitchFamily="18" charset="0"/>
              </a:rPr>
              <a:t>Ногоон байгууламж</a:t>
            </a:r>
          </a:p>
          <a:p>
            <a:pPr marL="285750" indent="-285750">
              <a:buFontTx/>
              <a:buChar char="-"/>
            </a:pPr>
            <a:endParaRPr lang="mn-MN" dirty="0">
              <a:latin typeface="Times New Roman" panose="02020603050405020304" pitchFamily="18" charset="0"/>
              <a:cs typeface="Times New Roman" panose="02020603050405020304" pitchFamily="18" charset="0"/>
            </a:endParaRPr>
          </a:p>
        </p:txBody>
      </p:sp>
      <p:sp>
        <p:nvSpPr>
          <p:cNvPr id="4" name="Rectangle 3"/>
          <p:cNvSpPr/>
          <p:nvPr/>
        </p:nvSpPr>
        <p:spPr>
          <a:xfrm>
            <a:off x="4721002" y="864547"/>
            <a:ext cx="3816424" cy="2369880"/>
          </a:xfrm>
          <a:prstGeom prst="rect">
            <a:avLst/>
          </a:prstGeom>
        </p:spPr>
        <p:txBody>
          <a:bodyPr wrap="square">
            <a:spAutoFit/>
          </a:bodyPr>
          <a:lstStyle/>
          <a:p>
            <a:r>
              <a:rPr lang="mn-MN" sz="2400" dirty="0">
                <a:solidFill>
                  <a:srgbClr val="00B0F0"/>
                </a:solidFill>
                <a:latin typeface="Times New Roman" panose="02020603050405020304" pitchFamily="18" charset="0"/>
                <a:cs typeface="Times New Roman" panose="02020603050405020304" pitchFamily="18" charset="0"/>
              </a:rPr>
              <a:t>Агаарын бохирдлын хор нөлөө:</a:t>
            </a:r>
          </a:p>
          <a:p>
            <a:r>
              <a:rPr lang="mn-MN" sz="2000" dirty="0" smtClean="0">
                <a:latin typeface="Times New Roman" panose="02020603050405020304" pitchFamily="18" charset="0"/>
                <a:cs typeface="Times New Roman" panose="02020603050405020304" pitchFamily="18" charset="0"/>
              </a:rPr>
              <a:t>-Халдварт </a:t>
            </a:r>
            <a:r>
              <a:rPr lang="mn-MN" sz="2000" dirty="0">
                <a:latin typeface="Times New Roman" panose="02020603050405020304" pitchFamily="18" charset="0"/>
                <a:cs typeface="Times New Roman" panose="02020603050405020304" pitchFamily="18" charset="0"/>
              </a:rPr>
              <a:t>өвчин</a:t>
            </a:r>
          </a:p>
          <a:p>
            <a:r>
              <a:rPr lang="mn-MN" sz="2000" dirty="0">
                <a:latin typeface="Times New Roman" panose="02020603050405020304" pitchFamily="18" charset="0"/>
                <a:cs typeface="Times New Roman" panose="02020603050405020304" pitchFamily="18" charset="0"/>
              </a:rPr>
              <a:t>-  Ханиад  томуу</a:t>
            </a:r>
          </a:p>
          <a:p>
            <a:r>
              <a:rPr lang="mn-MN" sz="2000" dirty="0" smtClean="0">
                <a:latin typeface="Times New Roman" panose="02020603050405020304" pitchFamily="18" charset="0"/>
                <a:cs typeface="Times New Roman" panose="02020603050405020304" pitchFamily="18" charset="0"/>
              </a:rPr>
              <a:t>- Сүрьеэ</a:t>
            </a:r>
            <a:endParaRPr lang="mn-MN" sz="2000" dirty="0">
              <a:latin typeface="Times New Roman" panose="02020603050405020304" pitchFamily="18" charset="0"/>
              <a:cs typeface="Times New Roman" panose="02020603050405020304" pitchFamily="18" charset="0"/>
            </a:endParaRPr>
          </a:p>
          <a:p>
            <a:r>
              <a:rPr lang="mn-MN" sz="2000" dirty="0">
                <a:latin typeface="Times New Roman" panose="02020603050405020304" pitchFamily="18" charset="0"/>
                <a:cs typeface="Times New Roman" panose="02020603050405020304" pitchFamily="18" charset="0"/>
              </a:rPr>
              <a:t>-</a:t>
            </a:r>
          </a:p>
          <a:p>
            <a:r>
              <a:rPr lang="mn-MN" sz="2000" dirty="0">
                <a:latin typeface="Times New Roman" panose="02020603050405020304" pitchFamily="18" charset="0"/>
                <a:cs typeface="Times New Roman" panose="02020603050405020304" pitchFamily="18" charset="0"/>
              </a:rPr>
              <a:t>-</a:t>
            </a:r>
          </a:p>
        </p:txBody>
      </p:sp>
      <p:pic>
        <p:nvPicPr>
          <p:cNvPr id="7170" name="Picture 2" descr="C:\Users\Public\Pictures\Sample Pictures\47216e79-2f4b-4ba8-928b-fd294b07db1f.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332656"/>
            <a:ext cx="4104456" cy="2880320"/>
          </a:xfrm>
          <a:prstGeom prst="rect">
            <a:avLst/>
          </a:prstGeom>
          <a:noFill/>
          <a:extLst>
            <a:ext uri="{909E8E84-426E-40DD-AFC4-6F175D3DCCD1}">
              <a14:hiddenFill xmlns:a14="http://schemas.microsoft.com/office/drawing/2010/main">
                <a:solidFill>
                  <a:srgbClr val="FFFFFF"/>
                </a:solidFill>
              </a14:hiddenFill>
            </a:ext>
          </a:extLst>
        </p:spPr>
      </p:pic>
      <p:pic>
        <p:nvPicPr>
          <p:cNvPr id="7171" name="Picture 3" descr="C:\Users\Public\Pictures\Sample Pictures\7721355986abb95cgrea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3035395"/>
            <a:ext cx="4114428" cy="35062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0123995"/>
      </p:ext>
    </p:extLst>
  </p:cSld>
  <p:clrMapOvr>
    <a:masterClrMapping/>
  </p:clrMapOvr>
  <p:transition spd="slow">
    <p:randomBar dir="ver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20072" y="0"/>
            <a:ext cx="2520280" cy="548680"/>
          </a:xfrm>
        </p:spPr>
        <p:txBody>
          <a:bodyPr>
            <a:noAutofit/>
          </a:bodyPr>
          <a:lstStyle/>
          <a:p>
            <a:r>
              <a:rPr lang="mn-MN" sz="4800" dirty="0" smtClean="0">
                <a:latin typeface="Times New Roman" panose="02020603050405020304" pitchFamily="18" charset="0"/>
                <a:cs typeface="Times New Roman" panose="02020603050405020304" pitchFamily="18" charset="0"/>
              </a:rPr>
              <a:t>дүгнэлт</a:t>
            </a:r>
            <a:endParaRPr lang="en-US" sz="4800" dirty="0">
              <a:latin typeface="Times New Roman" panose="02020603050405020304" pitchFamily="18" charset="0"/>
              <a:cs typeface="Times New Roman" panose="02020603050405020304" pitchFamily="18" charset="0"/>
            </a:endParaRPr>
          </a:p>
        </p:txBody>
      </p:sp>
      <p:pic>
        <p:nvPicPr>
          <p:cNvPr id="8194" name="Picture 2" descr="C:\Users\Public\Pictures\Sample Pictures\47216e79-2f4b-4ba8-928b-fd294b07db1f.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4107214"/>
            <a:ext cx="4104455" cy="2418130"/>
          </a:xfrm>
          <a:prstGeom prst="rect">
            <a:avLst/>
          </a:prstGeom>
          <a:noFill/>
          <a:extLst>
            <a:ext uri="{909E8E84-426E-40DD-AFC4-6F175D3DCCD1}">
              <a14:hiddenFill xmlns:a14="http://schemas.microsoft.com/office/drawing/2010/main">
                <a:solidFill>
                  <a:srgbClr val="FFFFFF"/>
                </a:solidFill>
              </a14:hiddenFill>
            </a:ext>
          </a:extLst>
        </p:spPr>
      </p:pic>
      <p:pic>
        <p:nvPicPr>
          <p:cNvPr id="8195" name="Picture 3" descr="C:\Users\Public\Pictures\Sample Pictures\index.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324" y="4486680"/>
            <a:ext cx="4097676" cy="2038664"/>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C:\Users\Public\Pictures\Sample Pictures\өогнө.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4324" y="2920041"/>
            <a:ext cx="4097676" cy="1552575"/>
          </a:xfrm>
          <a:prstGeom prst="rect">
            <a:avLst/>
          </a:prstGeom>
          <a:noFill/>
          <a:extLst>
            <a:ext uri="{909E8E84-426E-40DD-AFC4-6F175D3DCCD1}">
              <a14:hiddenFill xmlns:a14="http://schemas.microsoft.com/office/drawing/2010/main">
                <a:solidFill>
                  <a:srgbClr val="FFFFFF"/>
                </a:solidFill>
              </a14:hiddenFill>
            </a:ext>
          </a:extLst>
        </p:spPr>
      </p:pic>
      <p:pic>
        <p:nvPicPr>
          <p:cNvPr id="8199" name="Picture 7" descr="C:\Users\Public\Pictures\Sample Pictures\images.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7544" y="332656"/>
            <a:ext cx="4104456" cy="2623269"/>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4626258" y="764704"/>
            <a:ext cx="4194214" cy="2554545"/>
          </a:xfrm>
          <a:prstGeom prst="rect">
            <a:avLst/>
          </a:prstGeom>
        </p:spPr>
        <p:txBody>
          <a:bodyPr wrap="square">
            <a:spAutoFit/>
          </a:bodyPr>
          <a:lstStyle/>
          <a:p>
            <a:r>
              <a:rPr lang="mn-MN" sz="3200" dirty="0" smtClean="0">
                <a:latin typeface="Times New Roman" panose="02020603050405020304" pitchFamily="18" charset="0"/>
                <a:cs typeface="Times New Roman" panose="02020603050405020304" pitchFamily="18" charset="0"/>
              </a:rPr>
              <a:t>Хотжилт нь улсын хөгжил дэмшилтэд өндөр ач холбогдолтой боловч байгаль орчинд сөргөөр нөлөөлдөг.</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8213925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1760" y="2924944"/>
            <a:ext cx="4608512" cy="3168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1547664" y="980728"/>
            <a:ext cx="5832648" cy="1569660"/>
          </a:xfrm>
          <a:prstGeom prst="rect">
            <a:avLst/>
          </a:prstGeom>
        </p:spPr>
        <p:txBody>
          <a:bodyPr wrap="square">
            <a:spAutoFit/>
          </a:bodyPr>
          <a:lstStyle/>
          <a:p>
            <a:r>
              <a:rPr lang="mn-MN" sz="4800" dirty="0" smtClean="0">
                <a:latin typeface="Times New Roman" panose="02020603050405020304" pitchFamily="18" charset="0"/>
                <a:cs typeface="Times New Roman" panose="02020603050405020304" pitchFamily="18" charset="0"/>
              </a:rPr>
              <a:t>Анхаарал тавьсанд </a:t>
            </a:r>
          </a:p>
          <a:p>
            <a:r>
              <a:rPr lang="mn-MN" sz="4800" dirty="0">
                <a:latin typeface="Times New Roman" panose="02020603050405020304" pitchFamily="18" charset="0"/>
                <a:cs typeface="Times New Roman" panose="02020603050405020304" pitchFamily="18" charset="0"/>
              </a:rPr>
              <a:t> </a:t>
            </a:r>
            <a:r>
              <a:rPr lang="mn-MN" sz="4800" dirty="0" smtClean="0">
                <a:latin typeface="Times New Roman" panose="02020603050405020304" pitchFamily="18" charset="0"/>
                <a:cs typeface="Times New Roman" panose="02020603050405020304" pitchFamily="18" charset="0"/>
              </a:rPr>
              <a:t>     баярлалаа.</a:t>
            </a:r>
            <a:endParaRPr lang="en-US" sz="4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42978736"/>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76672"/>
            <a:ext cx="8208912" cy="5445224"/>
          </a:xfrm>
        </p:spPr>
        <p:txBody>
          <a:bodyPr>
            <a:noAutofit/>
          </a:bodyPr>
          <a:lstStyle/>
          <a:p>
            <a:r>
              <a:rPr lang="mn-MN" sz="4000" dirty="0" smtClean="0">
                <a:solidFill>
                  <a:srgbClr val="0070C0"/>
                </a:solidFill>
                <a:latin typeface="Times New Roman" panose="02020603050405020304" pitchFamily="18" charset="0"/>
                <a:cs typeface="Times New Roman" panose="02020603050405020304" pitchFamily="18" charset="0"/>
              </a:rPr>
              <a:t>Хот гэж юу вэ?</a:t>
            </a:r>
            <a:r>
              <a:rPr lang="mn-MN" sz="2800" dirty="0" smtClean="0">
                <a:solidFill>
                  <a:srgbClr val="0070C0"/>
                </a:solidFill>
                <a:latin typeface="Times New Roman" panose="02020603050405020304" pitchFamily="18" charset="0"/>
                <a:cs typeface="Times New Roman" panose="02020603050405020304" pitchFamily="18" charset="0"/>
              </a:rPr>
              <a:t/>
            </a:r>
            <a:br>
              <a:rPr lang="mn-MN" sz="2800" dirty="0" smtClean="0">
                <a:solidFill>
                  <a:srgbClr val="0070C0"/>
                </a:solidFill>
                <a:latin typeface="Times New Roman" panose="02020603050405020304" pitchFamily="18" charset="0"/>
                <a:cs typeface="Times New Roman" panose="02020603050405020304" pitchFamily="18" charset="0"/>
              </a:rPr>
            </a:br>
            <a:r>
              <a:rPr lang="mn-MN" sz="2800" dirty="0" smtClean="0">
                <a:solidFill>
                  <a:srgbClr val="0070C0"/>
                </a:solidFill>
                <a:latin typeface="Times New Roman" panose="02020603050405020304" pitchFamily="18" charset="0"/>
                <a:cs typeface="Times New Roman" panose="02020603050405020304" pitchFamily="18" charset="0"/>
              </a:rPr>
              <a:t/>
            </a:r>
            <a:br>
              <a:rPr lang="mn-MN" sz="2800" dirty="0" smtClean="0">
                <a:solidFill>
                  <a:srgbClr val="0070C0"/>
                </a:solidFill>
                <a:latin typeface="Times New Roman" panose="02020603050405020304" pitchFamily="18" charset="0"/>
                <a:cs typeface="Times New Roman" panose="02020603050405020304" pitchFamily="18" charset="0"/>
              </a:rPr>
            </a:br>
            <a:r>
              <a:rPr lang="mn-MN" sz="2500" dirty="0" smtClean="0">
                <a:solidFill>
                  <a:srgbClr val="0070C0"/>
                </a:solidFill>
                <a:latin typeface="Times New Roman" panose="02020603050405020304" pitchFamily="18" charset="0"/>
                <a:cs typeface="Times New Roman" panose="02020603050405020304" pitchFamily="18" charset="0"/>
              </a:rPr>
              <a:t>Хот </a:t>
            </a:r>
            <a:r>
              <a:rPr lang="mn-MN" sz="2500" dirty="0">
                <a:solidFill>
                  <a:srgbClr val="0070C0"/>
                </a:solidFill>
                <a:latin typeface="Times New Roman" panose="02020603050405020304" pitchFamily="18" charset="0"/>
                <a:cs typeface="Times New Roman" panose="02020603050405020304" pitchFamily="18" charset="0"/>
              </a:rPr>
              <a:t>нь хүн олноор хуран цугларч, барилга байшин цогцлоон суурьшсан томоохон хэмжээний суурин газар юм</a:t>
            </a:r>
            <a:r>
              <a:rPr lang="mn-MN" sz="2500" dirty="0" smtClean="0">
                <a:solidFill>
                  <a:srgbClr val="0070C0"/>
                </a:solidFill>
                <a:latin typeface="Times New Roman" panose="02020603050405020304" pitchFamily="18" charset="0"/>
                <a:cs typeface="Times New Roman" panose="02020603050405020304" pitchFamily="18" charset="0"/>
              </a:rPr>
              <a:t>.</a:t>
            </a:r>
            <a:br>
              <a:rPr lang="mn-MN" sz="2500" dirty="0" smtClean="0">
                <a:solidFill>
                  <a:srgbClr val="0070C0"/>
                </a:solidFill>
                <a:latin typeface="Times New Roman" panose="02020603050405020304" pitchFamily="18" charset="0"/>
                <a:cs typeface="Times New Roman" panose="02020603050405020304" pitchFamily="18" charset="0"/>
              </a:rPr>
            </a:br>
            <a:r>
              <a:rPr lang="en-US" sz="2500" dirty="0" smtClean="0">
                <a:solidFill>
                  <a:srgbClr val="0070C0"/>
                </a:solidFill>
                <a:latin typeface="Times New Roman" panose="02020603050405020304" pitchFamily="18" charset="0"/>
                <a:cs typeface="Times New Roman" panose="02020603050405020304" pitchFamily="18" charset="0"/>
              </a:rPr>
              <a:t/>
            </a:r>
            <a:br>
              <a:rPr lang="en-US" sz="2500" dirty="0" smtClean="0">
                <a:solidFill>
                  <a:srgbClr val="0070C0"/>
                </a:solidFill>
                <a:latin typeface="Times New Roman" panose="02020603050405020304" pitchFamily="18" charset="0"/>
                <a:cs typeface="Times New Roman" panose="02020603050405020304" pitchFamily="18" charset="0"/>
              </a:rPr>
            </a:br>
            <a:r>
              <a:rPr lang="mn-MN" sz="2500" dirty="0" smtClean="0">
                <a:solidFill>
                  <a:srgbClr val="0070C0"/>
                </a:solidFill>
                <a:latin typeface="Times New Roman" panose="02020603050405020304" pitchFamily="18" charset="0"/>
                <a:cs typeface="Times New Roman" panose="02020603050405020304" pitchFamily="18" charset="0"/>
              </a:rPr>
              <a:t> </a:t>
            </a:r>
            <a:r>
              <a:rPr lang="mn-MN" sz="2500" dirty="0">
                <a:solidFill>
                  <a:srgbClr val="0070C0"/>
                </a:solidFill>
                <a:latin typeface="Times New Roman" panose="02020603050405020304" pitchFamily="18" charset="0"/>
                <a:cs typeface="Times New Roman" panose="02020603050405020304" pitchFamily="18" charset="0"/>
              </a:rPr>
              <a:t>Хүн ам ихтэй суурин газрыг ерөнхийд нь гацаа, тосгоноос ялган хот хэмээх боловч захирах, хууль зүйн тусгай эрх, түүхэн тохиолдлуудаас хамааран хот хэмээгдэж болдог.</a:t>
            </a:r>
            <a:br>
              <a:rPr lang="mn-MN" sz="2500" dirty="0">
                <a:solidFill>
                  <a:srgbClr val="0070C0"/>
                </a:solidFill>
                <a:latin typeface="Times New Roman" panose="02020603050405020304" pitchFamily="18" charset="0"/>
                <a:cs typeface="Times New Roman" panose="02020603050405020304" pitchFamily="18" charset="0"/>
              </a:rPr>
            </a:br>
            <a:r>
              <a:rPr lang="mn-MN" sz="2500" dirty="0" smtClean="0">
                <a:solidFill>
                  <a:srgbClr val="0070C0"/>
                </a:solidFill>
                <a:latin typeface="Times New Roman" panose="02020603050405020304" pitchFamily="18" charset="0"/>
                <a:cs typeface="Times New Roman" panose="02020603050405020304" pitchFamily="18" charset="0"/>
              </a:rPr>
              <a:t/>
            </a:r>
            <a:br>
              <a:rPr lang="mn-MN" sz="2500" dirty="0" smtClean="0">
                <a:solidFill>
                  <a:srgbClr val="0070C0"/>
                </a:solidFill>
                <a:latin typeface="Times New Roman" panose="02020603050405020304" pitchFamily="18" charset="0"/>
                <a:cs typeface="Times New Roman" panose="02020603050405020304" pitchFamily="18" charset="0"/>
              </a:rPr>
            </a:br>
            <a:r>
              <a:rPr lang="mn-MN" sz="2500" dirty="0" smtClean="0">
                <a:solidFill>
                  <a:srgbClr val="0070C0"/>
                </a:solidFill>
                <a:latin typeface="Times New Roman" panose="02020603050405020304" pitchFamily="18" charset="0"/>
                <a:cs typeface="Times New Roman" panose="02020603050405020304" pitchFamily="18" charset="0"/>
              </a:rPr>
              <a:t>Хот </a:t>
            </a:r>
            <a:r>
              <a:rPr lang="mn-MN" sz="2500" dirty="0">
                <a:solidFill>
                  <a:srgbClr val="0070C0"/>
                </a:solidFill>
                <a:latin typeface="Times New Roman" panose="02020603050405020304" pitchFamily="18" charset="0"/>
                <a:cs typeface="Times New Roman" panose="02020603050405020304" pitchFamily="18" charset="0"/>
              </a:rPr>
              <a:t>нь дэд бүтэц, ус дамжуулах тогтолцоо, газар ашиглалт, барилга байгууламж, тээвэр хөгжсөн байхыг шаарддаг.</a:t>
            </a:r>
            <a:endParaRPr lang="en-US" sz="2500"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43081473"/>
      </p:ext>
    </p:extLst>
  </p:cSld>
  <p:clrMapOvr>
    <a:masterClrMapping/>
  </p:clrMapOvr>
  <p:transition spd="slow">
    <p:randomBar dir="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76672"/>
            <a:ext cx="8280920" cy="5438328"/>
          </a:xfrm>
        </p:spPr>
        <p:txBody>
          <a:bodyPr>
            <a:normAutofit fontScale="90000"/>
          </a:bodyPr>
          <a:lstStyle/>
          <a:p>
            <a:r>
              <a:rPr lang="mn-MN" sz="1400" dirty="0" smtClean="0">
                <a:latin typeface="Times New Roman" panose="02020603050405020304" pitchFamily="18" charset="0"/>
                <a:cs typeface="Times New Roman" panose="02020603050405020304" pitchFamily="18" charset="0"/>
              </a:rPr>
              <a:t> </a:t>
            </a:r>
            <a:br>
              <a:rPr lang="mn-MN" sz="1400" dirty="0" smtClean="0">
                <a:latin typeface="Times New Roman" panose="02020603050405020304" pitchFamily="18" charset="0"/>
                <a:cs typeface="Times New Roman" panose="02020603050405020304" pitchFamily="18" charset="0"/>
              </a:rPr>
            </a:br>
            <a:r>
              <a:rPr lang="mn-MN" sz="2700" dirty="0">
                <a:latin typeface="Times New Roman" panose="02020603050405020304" pitchFamily="18" charset="0"/>
                <a:cs typeface="Times New Roman" panose="02020603050405020304" pitchFamily="18" charset="0"/>
              </a:rPr>
              <a:t/>
            </a:r>
            <a:br>
              <a:rPr lang="mn-MN" sz="2700" dirty="0">
                <a:latin typeface="Times New Roman" panose="02020603050405020304" pitchFamily="18" charset="0"/>
                <a:cs typeface="Times New Roman" panose="02020603050405020304" pitchFamily="18" charset="0"/>
              </a:rPr>
            </a:br>
            <a:r>
              <a:rPr lang="mn-MN" sz="3600" dirty="0" smtClean="0">
                <a:solidFill>
                  <a:srgbClr val="0070C0"/>
                </a:solidFill>
                <a:latin typeface="Times New Roman" panose="02020603050405020304" pitchFamily="18" charset="0"/>
                <a:cs typeface="Times New Roman" panose="02020603050405020304" pitchFamily="18" charset="0"/>
              </a:rPr>
              <a:t>Их хот гэж юу вэ?</a:t>
            </a:r>
            <a:br>
              <a:rPr lang="mn-MN" sz="3600" dirty="0" smtClean="0">
                <a:solidFill>
                  <a:srgbClr val="0070C0"/>
                </a:solidFill>
                <a:latin typeface="Times New Roman" panose="02020603050405020304" pitchFamily="18" charset="0"/>
                <a:cs typeface="Times New Roman" panose="02020603050405020304" pitchFamily="18" charset="0"/>
              </a:rPr>
            </a:br>
            <a:r>
              <a:rPr lang="mn-MN" sz="3600" dirty="0" smtClean="0">
                <a:solidFill>
                  <a:srgbClr val="0070C0"/>
                </a:solidFill>
                <a:latin typeface="Times New Roman" panose="02020603050405020304" pitchFamily="18" charset="0"/>
                <a:cs typeface="Times New Roman" panose="02020603050405020304" pitchFamily="18" charset="0"/>
              </a:rPr>
              <a:t>Олон </a:t>
            </a:r>
            <a:r>
              <a:rPr lang="mn-MN" sz="3600" dirty="0">
                <a:solidFill>
                  <a:srgbClr val="0070C0"/>
                </a:solidFill>
                <a:latin typeface="Times New Roman" panose="02020603050405020304" pitchFamily="18" charset="0"/>
                <a:cs typeface="Times New Roman" panose="02020603050405020304" pitchFamily="18" charset="0"/>
              </a:rPr>
              <a:t>хүн амтай, орчин тойрны хотоос гаднах </a:t>
            </a:r>
            <a:r>
              <a:rPr lang="mn-MN" sz="3600" dirty="0" smtClean="0">
                <a:solidFill>
                  <a:srgbClr val="0070C0"/>
                </a:solidFill>
                <a:latin typeface="Times New Roman" panose="02020603050405020304" pitchFamily="18" charset="0"/>
                <a:cs typeface="Times New Roman" panose="02020603050405020304" pitchFamily="18" charset="0"/>
              </a:rPr>
              <a:t>нутгийг </a:t>
            </a:r>
            <a:r>
              <a:rPr lang="mn-MN" sz="3600" dirty="0">
                <a:solidFill>
                  <a:srgbClr val="0070C0"/>
                </a:solidFill>
                <a:latin typeface="Times New Roman" panose="02020603050405020304" pitchFamily="18" charset="0"/>
                <a:cs typeface="Times New Roman" panose="02020603050405020304" pitchFamily="18" charset="0"/>
              </a:rPr>
              <a:t>хамтатгасан, засаг захиргааны адармаатай бүтэцтэй болсон хотыг Их хот </a:t>
            </a:r>
            <a:r>
              <a:rPr lang="mn-MN" sz="3600" dirty="0" smtClean="0">
                <a:solidFill>
                  <a:srgbClr val="0070C0"/>
                </a:solidFill>
                <a:latin typeface="Times New Roman" panose="02020603050405020304" pitchFamily="18" charset="0"/>
                <a:cs typeface="Times New Roman" panose="02020603050405020304" pitchFamily="18" charset="0"/>
              </a:rPr>
              <a:t>гэнэ.</a:t>
            </a:r>
            <a:br>
              <a:rPr lang="mn-MN" sz="3600" dirty="0" smtClean="0">
                <a:solidFill>
                  <a:srgbClr val="0070C0"/>
                </a:solidFill>
                <a:latin typeface="Times New Roman" panose="02020603050405020304" pitchFamily="18" charset="0"/>
                <a:cs typeface="Times New Roman" panose="02020603050405020304" pitchFamily="18" charset="0"/>
              </a:rPr>
            </a:br>
            <a:r>
              <a:rPr lang="mn-MN" sz="3600" dirty="0" smtClean="0">
                <a:solidFill>
                  <a:srgbClr val="0070C0"/>
                </a:solidFill>
                <a:latin typeface="Times New Roman" panose="02020603050405020304" pitchFamily="18" charset="0"/>
                <a:cs typeface="Times New Roman" panose="02020603050405020304" pitchFamily="18" charset="0"/>
              </a:rPr>
              <a:t/>
            </a:r>
            <a:br>
              <a:rPr lang="mn-MN" sz="3600" dirty="0" smtClean="0">
                <a:solidFill>
                  <a:srgbClr val="0070C0"/>
                </a:solidFill>
                <a:latin typeface="Times New Roman" panose="02020603050405020304" pitchFamily="18" charset="0"/>
                <a:cs typeface="Times New Roman" panose="02020603050405020304" pitchFamily="18" charset="0"/>
              </a:rPr>
            </a:br>
            <a:r>
              <a:rPr lang="mn-MN" sz="3600" dirty="0" smtClean="0">
                <a:solidFill>
                  <a:srgbClr val="0070C0"/>
                </a:solidFill>
                <a:latin typeface="Times New Roman" panose="02020603050405020304" pitchFamily="18" charset="0"/>
                <a:cs typeface="Times New Roman" panose="02020603050405020304" pitchFamily="18" charset="0"/>
              </a:rPr>
              <a:t>Өргөн хот гэж юу вэ?</a:t>
            </a:r>
            <a:br>
              <a:rPr lang="mn-MN" sz="3600" dirty="0" smtClean="0">
                <a:solidFill>
                  <a:srgbClr val="0070C0"/>
                </a:solidFill>
                <a:latin typeface="Times New Roman" panose="02020603050405020304" pitchFamily="18" charset="0"/>
                <a:cs typeface="Times New Roman" panose="02020603050405020304" pitchFamily="18" charset="0"/>
              </a:rPr>
            </a:br>
            <a:r>
              <a:rPr lang="mn-MN" sz="3600" dirty="0">
                <a:solidFill>
                  <a:srgbClr val="0070C0"/>
                </a:solidFill>
                <a:latin typeface="Times New Roman" panose="02020603050405020304" pitchFamily="18" charset="0"/>
                <a:cs typeface="Times New Roman" panose="02020603050405020304" pitchFamily="18" charset="0"/>
              </a:rPr>
              <a:t>Х</a:t>
            </a:r>
            <a:r>
              <a:rPr lang="mn-MN" sz="3600" dirty="0" smtClean="0">
                <a:solidFill>
                  <a:srgbClr val="0070C0"/>
                </a:solidFill>
                <a:latin typeface="Times New Roman" panose="02020603050405020304" pitchFamily="18" charset="0"/>
                <a:cs typeface="Times New Roman" panose="02020603050405020304" pitchFamily="18" charset="0"/>
              </a:rPr>
              <a:t>аяагаа </a:t>
            </a:r>
            <a:r>
              <a:rPr lang="mn-MN" sz="3600" dirty="0">
                <a:solidFill>
                  <a:srgbClr val="0070C0"/>
                </a:solidFill>
                <a:latin typeface="Times New Roman" panose="02020603050405020304" pitchFamily="18" charset="0"/>
                <a:cs typeface="Times New Roman" panose="02020603050405020304" pitchFamily="18" charset="0"/>
              </a:rPr>
              <a:t>тэлэн өргөжиж, өөрөөсөө жижиг хотуудтай нийлсэн (хотуудын бөөгнөрөл) хотожсон нутгийн төв бол Өргөн хот хэмээнэ.</a:t>
            </a:r>
            <a:endParaRPr lang="en-US" sz="3600"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8108133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0375" y="525009"/>
            <a:ext cx="8460432" cy="2000240"/>
          </a:xfrm>
        </p:spPr>
        <p:txBody>
          <a:bodyPr>
            <a:normAutofit fontScale="90000"/>
          </a:bodyPr>
          <a:lstStyle/>
          <a:p>
            <a:r>
              <a:rPr lang="mn-MN" sz="3900" dirty="0" smtClean="0">
                <a:latin typeface="Times New Roman" panose="02020603050405020304" pitchFamily="18" charset="0"/>
                <a:cs typeface="Times New Roman" panose="02020603050405020304" pitchFamily="18" charset="0"/>
              </a:rPr>
              <a:t>Хотжилт гэж юу вэ?</a:t>
            </a:r>
            <a:r>
              <a:rPr lang="en-US" sz="2000" dirty="0" smtClean="0">
                <a:latin typeface="Times New Roman" panose="02020603050405020304" pitchFamily="18" charset="0"/>
                <a:cs typeface="Times New Roman" panose="02020603050405020304" pitchFamily="18" charset="0"/>
              </a:rPr>
              <a:t/>
            </a:r>
            <a:br>
              <a:rPr lang="en-US" sz="2000" dirty="0" smtClean="0">
                <a:latin typeface="Times New Roman" panose="02020603050405020304" pitchFamily="18" charset="0"/>
                <a:cs typeface="Times New Roman" panose="02020603050405020304" pitchFamily="18" charset="0"/>
              </a:rPr>
            </a:br>
            <a:r>
              <a:rPr lang="mn-MN" sz="2200" dirty="0" smtClean="0">
                <a:latin typeface="Times New Roman" panose="02020603050405020304" pitchFamily="18" charset="0"/>
                <a:cs typeface="Times New Roman" panose="02020603050405020304" pitchFamily="18" charset="0"/>
              </a:rPr>
              <a:t>Хотжилт гэдэг нь хүн ам олноор цуглан суурьших үзэгдэл юм. </a:t>
            </a:r>
            <a:r>
              <a:rPr lang="en-US" sz="2200" dirty="0" smtClean="0">
                <a:latin typeface="Times New Roman" panose="02020603050405020304" pitchFamily="18" charset="0"/>
                <a:cs typeface="Times New Roman" panose="02020603050405020304" pitchFamily="18" charset="0"/>
              </a:rPr>
              <a:t/>
            </a:r>
            <a:br>
              <a:rPr lang="en-US" sz="2200" dirty="0" smtClean="0">
                <a:latin typeface="Times New Roman" panose="02020603050405020304" pitchFamily="18" charset="0"/>
                <a:cs typeface="Times New Roman" panose="02020603050405020304" pitchFamily="18" charset="0"/>
              </a:rPr>
            </a:br>
            <a:r>
              <a:rPr lang="mn-MN" sz="2200" dirty="0" smtClean="0">
                <a:latin typeface="Times New Roman" panose="02020603050405020304" pitchFamily="18" charset="0"/>
                <a:cs typeface="Times New Roman" panose="02020603050405020304" pitchFamily="18" charset="0"/>
              </a:rPr>
              <a:t>Хот ба тэнд амьдрах хүний тоо  ихэссэн улс орны амьдралд хотын үүрэг нэмэгдсэн хот суурин газрын хэв маяг  өргөн  тархсан үйл явцыг хэлнэ.</a:t>
            </a:r>
            <a:r>
              <a:rPr lang="mn-MN" sz="2000" dirty="0" smtClean="0">
                <a:latin typeface="Times New Roman" panose="02020603050405020304" pitchFamily="18" charset="0"/>
                <a:cs typeface="Times New Roman" panose="02020603050405020304" pitchFamily="18" charset="0"/>
              </a:rPr>
              <a:t/>
            </a:r>
            <a:br>
              <a:rPr lang="mn-MN" sz="2000" dirty="0" smtClean="0">
                <a:latin typeface="Times New Roman" panose="02020603050405020304" pitchFamily="18" charset="0"/>
                <a:cs typeface="Times New Roman" panose="02020603050405020304" pitchFamily="18" charset="0"/>
              </a:rPr>
            </a:br>
            <a:endParaRPr lang="mn-MN" sz="2000" dirty="0">
              <a:latin typeface="Times New Roman" panose="02020603050405020304" pitchFamily="18" charset="0"/>
              <a:cs typeface="Times New Roman" panose="02020603050405020304" pitchFamily="18" charset="0"/>
            </a:endParaRPr>
          </a:p>
        </p:txBody>
      </p:sp>
      <p:sp>
        <p:nvSpPr>
          <p:cNvPr id="5122" name="AutoShape 2" descr="Image result for улаанбаатар  1921"/>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latin typeface="Times New Roman" panose="02020603050405020304" pitchFamily="18" charset="0"/>
              <a:cs typeface="Times New Roman" panose="02020603050405020304" pitchFamily="18" charset="0"/>
            </a:endParaRPr>
          </a:p>
        </p:txBody>
      </p:sp>
      <p:sp>
        <p:nvSpPr>
          <p:cNvPr id="5124" name="AutoShape 4" descr="Image result for улаанбаатар  1921"/>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latin typeface="Times New Roman" panose="02020603050405020304" pitchFamily="18" charset="0"/>
              <a:cs typeface="Times New Roman" panose="02020603050405020304" pitchFamily="18" charset="0"/>
            </a:endParaRPr>
          </a:p>
        </p:txBody>
      </p:sp>
      <p:pic>
        <p:nvPicPr>
          <p:cNvPr id="5126" name="Picture 6" descr="http://www.fact.mn/wp-content/uploads/2012/02/4388.jpg"/>
          <p:cNvPicPr>
            <a:picLocks noChangeAspect="1" noChangeArrowheads="1"/>
          </p:cNvPicPr>
          <p:nvPr/>
        </p:nvPicPr>
        <p:blipFill>
          <a:blip r:embed="rId2"/>
          <a:srcRect/>
          <a:stretch>
            <a:fillRect/>
          </a:stretch>
        </p:blipFill>
        <p:spPr bwMode="auto">
          <a:xfrm>
            <a:off x="1214414" y="2500306"/>
            <a:ext cx="6500858" cy="3981453"/>
          </a:xfrm>
          <a:prstGeom prst="rect">
            <a:avLst/>
          </a:prstGeom>
          <a:noFill/>
        </p:spPr>
      </p:pic>
    </p:spTree>
    <p:extLst>
      <p:ext uri="{BB962C8B-B14F-4D97-AF65-F5344CB8AC3E}">
        <p14:creationId xmlns:p14="http://schemas.microsoft.com/office/powerpoint/2010/main" val="1931611341"/>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6156176" y="1866548"/>
            <a:ext cx="2500330" cy="64294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dirty="0" smtClean="0">
                <a:solidFill>
                  <a:schemeClr val="tx1"/>
                </a:solidFill>
                <a:latin typeface="Times New Roman" panose="02020603050405020304" pitchFamily="18" charset="0"/>
                <a:cs typeface="Times New Roman" panose="02020603050405020304" pitchFamily="18" charset="0"/>
              </a:rPr>
              <a:t>Олон цөмт</a:t>
            </a:r>
            <a:endParaRPr lang="en-US" dirty="0">
              <a:solidFill>
                <a:schemeClr val="tx1"/>
              </a:solidFill>
              <a:latin typeface="Times New Roman" panose="02020603050405020304" pitchFamily="18" charset="0"/>
              <a:cs typeface="Times New Roman" panose="02020603050405020304" pitchFamily="18" charset="0"/>
            </a:endParaRPr>
          </a:p>
        </p:txBody>
      </p:sp>
      <p:sp>
        <p:nvSpPr>
          <p:cNvPr id="5" name="Rounded Rectangle 4"/>
          <p:cNvSpPr/>
          <p:nvPr/>
        </p:nvSpPr>
        <p:spPr>
          <a:xfrm>
            <a:off x="3321835" y="1845016"/>
            <a:ext cx="2500330" cy="64294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dirty="0" smtClean="0">
                <a:solidFill>
                  <a:schemeClr val="tx1"/>
                </a:solidFill>
                <a:latin typeface="Times New Roman" panose="02020603050405020304" pitchFamily="18" charset="0"/>
                <a:cs typeface="Times New Roman" panose="02020603050405020304" pitchFamily="18" charset="0"/>
              </a:rPr>
              <a:t>Сектор  буюу  радиус</a:t>
            </a:r>
            <a:endParaRPr lang="en-US" dirty="0">
              <a:solidFill>
                <a:schemeClr val="tx1"/>
              </a:solidFill>
              <a:latin typeface="Times New Roman" panose="02020603050405020304" pitchFamily="18" charset="0"/>
              <a:cs typeface="Times New Roman" panose="02020603050405020304" pitchFamily="18" charset="0"/>
            </a:endParaRPr>
          </a:p>
        </p:txBody>
      </p:sp>
      <p:sp>
        <p:nvSpPr>
          <p:cNvPr id="6" name="Oval 5"/>
          <p:cNvSpPr/>
          <p:nvPr/>
        </p:nvSpPr>
        <p:spPr>
          <a:xfrm>
            <a:off x="2928926" y="392649"/>
            <a:ext cx="3071834" cy="107157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sz="2000" dirty="0" smtClean="0">
                <a:solidFill>
                  <a:schemeClr val="tx1"/>
                </a:solidFill>
                <a:latin typeface="Times New Roman" panose="02020603050405020304" pitchFamily="18" charset="0"/>
                <a:cs typeface="Times New Roman" panose="02020603050405020304" pitchFamily="18" charset="0"/>
              </a:rPr>
              <a:t>Хотжилтын  хэлбэрүүд </a:t>
            </a:r>
            <a:endParaRPr lang="en-US" sz="2000" dirty="0" smtClean="0">
              <a:solidFill>
                <a:schemeClr val="tx1"/>
              </a:solidFill>
              <a:latin typeface="Times New Roman" panose="02020603050405020304" pitchFamily="18" charset="0"/>
              <a:cs typeface="Times New Roman" panose="02020603050405020304" pitchFamily="18" charset="0"/>
            </a:endParaRPr>
          </a:p>
          <a:p>
            <a:pPr algn="ctr"/>
            <a:endParaRPr lang="en-US" dirty="0">
              <a:solidFill>
                <a:schemeClr val="tx1"/>
              </a:solidFill>
              <a:latin typeface="Times New Roman" panose="02020603050405020304" pitchFamily="18" charset="0"/>
              <a:cs typeface="Times New Roman" panose="02020603050405020304" pitchFamily="18" charset="0"/>
            </a:endParaRPr>
          </a:p>
        </p:txBody>
      </p:sp>
      <p:sp>
        <p:nvSpPr>
          <p:cNvPr id="7" name="Rounded Rectangle 6"/>
          <p:cNvSpPr/>
          <p:nvPr/>
        </p:nvSpPr>
        <p:spPr>
          <a:xfrm>
            <a:off x="632751" y="1857420"/>
            <a:ext cx="2500298" cy="64294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dirty="0" smtClean="0">
                <a:solidFill>
                  <a:schemeClr val="tx1"/>
                </a:solidFill>
                <a:latin typeface="Times New Roman" panose="02020603050405020304" pitchFamily="18" charset="0"/>
                <a:cs typeface="Times New Roman" panose="02020603050405020304" pitchFamily="18" charset="0"/>
              </a:rPr>
              <a:t>Төвлөрсөн </a:t>
            </a:r>
            <a:endParaRPr lang="en-US" dirty="0">
              <a:solidFill>
                <a:schemeClr val="tx1"/>
              </a:solidFill>
              <a:latin typeface="Times New Roman" panose="02020603050405020304" pitchFamily="18" charset="0"/>
              <a:cs typeface="Times New Roman" panose="02020603050405020304" pitchFamily="18" charset="0"/>
            </a:endParaRPr>
          </a:p>
        </p:txBody>
      </p:sp>
      <p:sp>
        <p:nvSpPr>
          <p:cNvPr id="16" name="Rectangle 15"/>
          <p:cNvSpPr/>
          <p:nvPr/>
        </p:nvSpPr>
        <p:spPr>
          <a:xfrm>
            <a:off x="579165" y="2878804"/>
            <a:ext cx="2500330" cy="35004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dirty="0" smtClean="0">
                <a:solidFill>
                  <a:schemeClr val="tx1"/>
                </a:solidFill>
                <a:latin typeface="Times New Roman" panose="02020603050405020304" pitchFamily="18" charset="0"/>
                <a:cs typeface="Times New Roman" panose="02020603050405020304" pitchFamily="18" charset="0"/>
              </a:rPr>
              <a:t>Энэ нь хэд хэдэн тойрог хэлбэрт ялгаа үүсгэх ба хотын төвд банк санхүү худалдааны төв зэрэг орчин үеийн өндөр барилгууд  зонхилно. Үүнийг </a:t>
            </a:r>
            <a:r>
              <a:rPr lang="en-US" dirty="0" smtClean="0">
                <a:solidFill>
                  <a:schemeClr val="tx1"/>
                </a:solidFill>
                <a:latin typeface="Times New Roman" panose="02020603050405020304" pitchFamily="18" charset="0"/>
                <a:cs typeface="Times New Roman" panose="02020603050405020304" pitchFamily="18" charset="0"/>
              </a:rPr>
              <a:t>‘ </a:t>
            </a:r>
            <a:r>
              <a:rPr lang="mn-MN" dirty="0" smtClean="0">
                <a:solidFill>
                  <a:schemeClr val="tx1"/>
                </a:solidFill>
                <a:latin typeface="Times New Roman" panose="02020603050405020304" pitchFamily="18" charset="0"/>
                <a:cs typeface="Times New Roman" panose="02020603050405020304" pitchFamily="18" charset="0"/>
              </a:rPr>
              <a:t>төвийн бизнес  дүүрэг</a:t>
            </a:r>
            <a:r>
              <a:rPr lang="en-US" dirty="0" smtClean="0">
                <a:solidFill>
                  <a:schemeClr val="tx1"/>
                </a:solidFill>
                <a:latin typeface="Times New Roman" panose="02020603050405020304" pitchFamily="18" charset="0"/>
                <a:cs typeface="Times New Roman" panose="02020603050405020304" pitchFamily="18" charset="0"/>
              </a:rPr>
              <a:t>’ </a:t>
            </a:r>
            <a:r>
              <a:rPr lang="mn-MN" dirty="0" smtClean="0">
                <a:solidFill>
                  <a:schemeClr val="tx1"/>
                </a:solidFill>
                <a:latin typeface="Times New Roman" panose="02020603050405020304" pitchFamily="18" charset="0"/>
                <a:cs typeface="Times New Roman" panose="02020603050405020304" pitchFamily="18" charset="0"/>
              </a:rPr>
              <a:t> буюу  </a:t>
            </a:r>
            <a:r>
              <a:rPr lang="en-US" dirty="0" smtClean="0">
                <a:solidFill>
                  <a:schemeClr val="tx1"/>
                </a:solidFill>
                <a:latin typeface="Times New Roman" panose="02020603050405020304" pitchFamily="18" charset="0"/>
                <a:cs typeface="Times New Roman" panose="02020603050405020304" pitchFamily="18" charset="0"/>
              </a:rPr>
              <a:t>‘CBD’</a:t>
            </a:r>
            <a:r>
              <a:rPr lang="mn-MN" dirty="0" smtClean="0">
                <a:solidFill>
                  <a:schemeClr val="tx1"/>
                </a:solidFill>
                <a:latin typeface="Times New Roman" panose="02020603050405020304" pitchFamily="18" charset="0"/>
                <a:cs typeface="Times New Roman" panose="02020603050405020304" pitchFamily="18" charset="0"/>
              </a:rPr>
              <a:t> гэж нэрлэдэг. </a:t>
            </a:r>
            <a:endParaRPr lang="en-US" dirty="0">
              <a:solidFill>
                <a:schemeClr val="tx1"/>
              </a:solidFill>
              <a:latin typeface="Times New Roman" panose="02020603050405020304" pitchFamily="18" charset="0"/>
              <a:cs typeface="Times New Roman" panose="02020603050405020304" pitchFamily="18" charset="0"/>
            </a:endParaRPr>
          </a:p>
        </p:txBody>
      </p:sp>
      <p:sp>
        <p:nvSpPr>
          <p:cNvPr id="17" name="Rectangle 16"/>
          <p:cNvSpPr/>
          <p:nvPr/>
        </p:nvSpPr>
        <p:spPr>
          <a:xfrm>
            <a:off x="3178959" y="2866683"/>
            <a:ext cx="2786082" cy="35004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dirty="0" smtClean="0">
                <a:solidFill>
                  <a:schemeClr val="tx1"/>
                </a:solidFill>
                <a:latin typeface="Times New Roman" panose="02020603050405020304" pitchFamily="18" charset="0"/>
                <a:cs typeface="Times New Roman" panose="02020603050405020304" pitchFamily="18" charset="0"/>
              </a:rPr>
              <a:t>Энэ нь</a:t>
            </a:r>
            <a:r>
              <a:rPr lang="en-US" dirty="0" smtClean="0">
                <a:solidFill>
                  <a:schemeClr val="tx1"/>
                </a:solidFill>
                <a:latin typeface="Times New Roman" panose="02020603050405020304" pitchFamily="18" charset="0"/>
                <a:cs typeface="Times New Roman" panose="02020603050405020304" pitchFamily="18" charset="0"/>
              </a:rPr>
              <a:t> CBD-</a:t>
            </a:r>
            <a:r>
              <a:rPr lang="mn-MN" dirty="0" smtClean="0">
                <a:solidFill>
                  <a:schemeClr val="tx1"/>
                </a:solidFill>
                <a:latin typeface="Times New Roman" panose="02020603050405020304" pitchFamily="18" charset="0"/>
                <a:cs typeface="Times New Roman" panose="02020603050405020304" pitchFamily="18" charset="0"/>
              </a:rPr>
              <a:t>ээс салбарлассан дүүрэг юм. Орлого багатай  иргэд бөөний худалдаа болон үйлдвэрлэлийн районы  ойролцоо байршина.</a:t>
            </a:r>
            <a:endParaRPr lang="en-US" dirty="0">
              <a:solidFill>
                <a:schemeClr val="tx1"/>
              </a:solidFill>
              <a:latin typeface="Times New Roman" panose="02020603050405020304" pitchFamily="18" charset="0"/>
              <a:cs typeface="Times New Roman" panose="02020603050405020304" pitchFamily="18" charset="0"/>
            </a:endParaRPr>
          </a:p>
        </p:txBody>
      </p:sp>
      <p:sp>
        <p:nvSpPr>
          <p:cNvPr id="18" name="Rectangle 17"/>
          <p:cNvSpPr/>
          <p:nvPr/>
        </p:nvSpPr>
        <p:spPr>
          <a:xfrm>
            <a:off x="6185373" y="2866683"/>
            <a:ext cx="2500330" cy="35004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dirty="0" smtClean="0">
                <a:solidFill>
                  <a:schemeClr val="tx1"/>
                </a:solidFill>
                <a:latin typeface="Times New Roman" panose="02020603050405020304" pitchFamily="18" charset="0"/>
                <a:cs typeface="Times New Roman" panose="02020603050405020304" pitchFamily="18" charset="0"/>
              </a:rPr>
              <a:t>Үйлдвэр  томоохон худалдааны  төв зэрэг нв төвөөсөө салангип алсад  төвлөрч  байрладаг.</a:t>
            </a:r>
            <a:endParaRPr lang="en-US" dirty="0">
              <a:solidFill>
                <a:schemeClr val="tx1"/>
              </a:solidFill>
              <a:latin typeface="Times New Roman" panose="02020603050405020304" pitchFamily="18" charset="0"/>
              <a:cs typeface="Times New Roman" panose="02020603050405020304" pitchFamily="18" charset="0"/>
            </a:endParaRPr>
          </a:p>
        </p:txBody>
      </p:sp>
      <p:cxnSp>
        <p:nvCxnSpPr>
          <p:cNvPr id="39" name="Straight Arrow Connector 38"/>
          <p:cNvCxnSpPr>
            <a:stCxn id="5" idx="2"/>
            <a:endCxn id="17" idx="0"/>
          </p:cNvCxnSpPr>
          <p:nvPr/>
        </p:nvCxnSpPr>
        <p:spPr>
          <a:xfrm>
            <a:off x="4572000" y="2487958"/>
            <a:ext cx="0" cy="3787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a:stCxn id="3" idx="2"/>
          </p:cNvCxnSpPr>
          <p:nvPr/>
        </p:nvCxnSpPr>
        <p:spPr>
          <a:xfrm rot="5400000">
            <a:off x="7209886" y="2670227"/>
            <a:ext cx="357192" cy="3571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a:stCxn id="7" idx="2"/>
          </p:cNvCxnSpPr>
          <p:nvPr/>
        </p:nvCxnSpPr>
        <p:spPr>
          <a:xfrm rot="5400000">
            <a:off x="1650735" y="2625387"/>
            <a:ext cx="357190" cy="10714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a:stCxn id="6" idx="4"/>
          </p:cNvCxnSpPr>
          <p:nvPr/>
        </p:nvCxnSpPr>
        <p:spPr>
          <a:xfrm rot="16200000" flipH="1">
            <a:off x="4304107" y="1624954"/>
            <a:ext cx="357190" cy="3571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3" name="Shape 52"/>
          <p:cNvCxnSpPr>
            <a:stCxn id="6" idx="6"/>
          </p:cNvCxnSpPr>
          <p:nvPr/>
        </p:nvCxnSpPr>
        <p:spPr>
          <a:xfrm>
            <a:off x="6000760" y="928434"/>
            <a:ext cx="857256" cy="892975"/>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5" name="Shape 54"/>
          <p:cNvCxnSpPr>
            <a:stCxn id="6" idx="2"/>
          </p:cNvCxnSpPr>
          <p:nvPr/>
        </p:nvCxnSpPr>
        <p:spPr>
          <a:xfrm rot="10800000" flipV="1">
            <a:off x="2143108" y="928433"/>
            <a:ext cx="785818" cy="892975"/>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wheel spokes="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http://lh4.ggpht.com/-tJajUE0K1s0/VQ3c7q2QEZI/AAAAAAAAA_4/YOUgDtkXvM8/rys6_thumb%25255B2%25255D.png?imgmax=800"/>
          <p:cNvPicPr>
            <a:picLocks noChangeAspect="1" noChangeArrowheads="1"/>
          </p:cNvPicPr>
          <p:nvPr/>
        </p:nvPicPr>
        <p:blipFill>
          <a:blip r:embed="rId2"/>
          <a:srcRect/>
          <a:stretch>
            <a:fillRect/>
          </a:stretch>
        </p:blipFill>
        <p:spPr bwMode="auto">
          <a:xfrm>
            <a:off x="873130" y="2060848"/>
            <a:ext cx="3194813" cy="1872208"/>
          </a:xfrm>
          <a:prstGeom prst="rect">
            <a:avLst/>
          </a:prstGeom>
          <a:noFill/>
        </p:spPr>
      </p:pic>
      <p:pic>
        <p:nvPicPr>
          <p:cNvPr id="22532" name="Picture 4" descr="http://media.caak.mn/post/welcome_hong_kong.jpg"/>
          <p:cNvPicPr>
            <a:picLocks noChangeAspect="1" noChangeArrowheads="1"/>
          </p:cNvPicPr>
          <p:nvPr/>
        </p:nvPicPr>
        <p:blipFill>
          <a:blip r:embed="rId3"/>
          <a:srcRect/>
          <a:stretch>
            <a:fillRect/>
          </a:stretch>
        </p:blipFill>
        <p:spPr bwMode="auto">
          <a:xfrm>
            <a:off x="5171539" y="2060848"/>
            <a:ext cx="3163222" cy="1728192"/>
          </a:xfrm>
          <a:prstGeom prst="rect">
            <a:avLst/>
          </a:prstGeom>
          <a:noFill/>
        </p:spPr>
      </p:pic>
      <p:sp>
        <p:nvSpPr>
          <p:cNvPr id="2" name="Oval 1"/>
          <p:cNvSpPr/>
          <p:nvPr/>
        </p:nvSpPr>
        <p:spPr>
          <a:xfrm>
            <a:off x="5094401" y="836712"/>
            <a:ext cx="3240360" cy="86409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sz="2800" dirty="0" smtClean="0">
                <a:latin typeface="Times New Roman" panose="02020603050405020304" pitchFamily="18" charset="0"/>
                <a:cs typeface="Times New Roman" panose="02020603050405020304" pitchFamily="18" charset="0"/>
              </a:rPr>
              <a:t>төвлөрсөн</a:t>
            </a:r>
            <a:endParaRPr lang="en-US" sz="2800" dirty="0">
              <a:latin typeface="Times New Roman" panose="02020603050405020304" pitchFamily="18" charset="0"/>
              <a:cs typeface="Times New Roman" panose="02020603050405020304" pitchFamily="18" charset="0"/>
            </a:endParaRPr>
          </a:p>
        </p:txBody>
      </p:sp>
      <p:sp>
        <p:nvSpPr>
          <p:cNvPr id="3" name="Oval 2"/>
          <p:cNvSpPr/>
          <p:nvPr/>
        </p:nvSpPr>
        <p:spPr>
          <a:xfrm>
            <a:off x="873130" y="872417"/>
            <a:ext cx="2880320" cy="82839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sz="2800" dirty="0" smtClean="0">
                <a:latin typeface="Times New Roman" panose="02020603050405020304" pitchFamily="18" charset="0"/>
                <a:cs typeface="Times New Roman" panose="02020603050405020304" pitchFamily="18" charset="0"/>
              </a:rPr>
              <a:t>Олон цөмт</a:t>
            </a:r>
            <a:endParaRPr lang="en-US" sz="2800" dirty="0">
              <a:latin typeface="Times New Roman" panose="02020603050405020304" pitchFamily="18" charset="0"/>
              <a:cs typeface="Times New Roman" panose="02020603050405020304" pitchFamily="18" charset="0"/>
            </a:endParaRPr>
          </a:p>
        </p:txBody>
      </p:sp>
      <p:sp>
        <p:nvSpPr>
          <p:cNvPr id="4" name="Oval 3"/>
          <p:cNvSpPr/>
          <p:nvPr/>
        </p:nvSpPr>
        <p:spPr>
          <a:xfrm>
            <a:off x="2987824" y="4221088"/>
            <a:ext cx="3168352" cy="86409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sz="2800" dirty="0" smtClean="0">
                <a:latin typeface="Times New Roman" panose="02020603050405020304" pitchFamily="18" charset="0"/>
                <a:cs typeface="Times New Roman" panose="02020603050405020304" pitchFamily="18" charset="0"/>
              </a:rPr>
              <a:t>сектор</a:t>
            </a:r>
            <a:endParaRPr lang="en-US" sz="2800" dirty="0">
              <a:latin typeface="Times New Roman" panose="02020603050405020304" pitchFamily="18" charset="0"/>
              <a:cs typeface="Times New Roman" panose="02020603050405020304" pitchFamily="18" charset="0"/>
            </a:endParaRPr>
          </a:p>
        </p:txBody>
      </p:sp>
    </p:spTree>
  </p:cSld>
  <p:clrMapOvr>
    <a:masterClrMapping/>
  </p:clrMapOvr>
  <p:transition spd="slow">
    <p:wheel spokes="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43105" y="692696"/>
            <a:ext cx="8233352" cy="6247864"/>
          </a:xfrm>
          <a:prstGeom prst="rect">
            <a:avLst/>
          </a:prstGeom>
        </p:spPr>
        <p:txBody>
          <a:bodyPr wrap="square">
            <a:spAutoFit/>
          </a:bodyPr>
          <a:lstStyle/>
          <a:p>
            <a:r>
              <a:rPr lang="mn-MN" sz="2000" dirty="0" smtClean="0">
                <a:latin typeface="Times New Roman" panose="02020603050405020304" pitchFamily="18" charset="0"/>
                <a:cs typeface="Times New Roman" panose="02020603050405020304" pitchFamily="18" charset="0"/>
              </a:rPr>
              <a:t>Орчин </a:t>
            </a:r>
            <a:r>
              <a:rPr lang="mn-MN" sz="2000" dirty="0">
                <a:latin typeface="Times New Roman" panose="02020603050405020304" pitchFamily="18" charset="0"/>
                <a:cs typeface="Times New Roman" panose="02020603050405020304" pitchFamily="18" charset="0"/>
              </a:rPr>
              <a:t>үед хотжилтын хэлбэр Агломераци болон Мегалополис болон хувирч байна.</a:t>
            </a:r>
            <a:br>
              <a:rPr lang="mn-MN" sz="2000" dirty="0">
                <a:latin typeface="Times New Roman" panose="02020603050405020304" pitchFamily="18" charset="0"/>
                <a:cs typeface="Times New Roman" panose="02020603050405020304" pitchFamily="18" charset="0"/>
              </a:rPr>
            </a:br>
            <a:r>
              <a:rPr lang="mn-MN" sz="2000" dirty="0">
                <a:latin typeface="Times New Roman" panose="02020603050405020304" pitchFamily="18" charset="0"/>
                <a:cs typeface="Times New Roman" panose="02020603050405020304" pitchFamily="18" charset="0"/>
              </a:rPr>
              <a:t>Агломерац нь хотуудын бөөгнөрөл бөгөөд энэ нь нийлж Мегалополисыг үүсгэнэ</a:t>
            </a:r>
            <a:r>
              <a:rPr lang="mn-MN" sz="2000" dirty="0" smtClean="0">
                <a:latin typeface="Times New Roman" panose="02020603050405020304" pitchFamily="18" charset="0"/>
                <a:cs typeface="Times New Roman" panose="02020603050405020304" pitchFamily="18" charset="0"/>
              </a:rPr>
              <a:t>.</a:t>
            </a:r>
          </a:p>
          <a:p>
            <a:r>
              <a:rPr lang="mn-MN" sz="2000" dirty="0" smtClean="0">
                <a:latin typeface="Times New Roman" panose="02020603050405020304" pitchFamily="18" charset="0"/>
                <a:cs typeface="Times New Roman" panose="02020603050405020304" pitchFamily="18" charset="0"/>
              </a:rPr>
              <a:t> Хотжилт нь </a:t>
            </a:r>
            <a:r>
              <a:rPr lang="mn-MN" sz="2000" dirty="0">
                <a:latin typeface="Times New Roman" panose="02020603050405020304" pitchFamily="18" charset="0"/>
                <a:cs typeface="Times New Roman" panose="02020603050405020304" pitchFamily="18" charset="0"/>
              </a:rPr>
              <a:t>аяндаа явагдахаас гадна, хүний төлөвлөгөөний дагуу явагдаж болно. </a:t>
            </a:r>
            <a:br>
              <a:rPr lang="mn-MN" sz="2000" dirty="0">
                <a:latin typeface="Times New Roman" panose="02020603050405020304" pitchFamily="18" charset="0"/>
                <a:cs typeface="Times New Roman" panose="02020603050405020304" pitchFamily="18" charset="0"/>
              </a:rPr>
            </a:br>
            <a:r>
              <a:rPr lang="mn-MN" sz="2000" dirty="0">
                <a:latin typeface="Times New Roman" panose="02020603050405020304" pitchFamily="18" charset="0"/>
                <a:cs typeface="Times New Roman" panose="02020603050405020304" pitchFamily="18" charset="0"/>
              </a:rPr>
              <a:t>Нэгэнт хүн үй олноороо төвлөрөн суурьших бол тэр нь өсөн үржих мөн тэрхүү хотод гаднаас шилжин ирэгсэд нэмэгдэн суурьших зэргээс хүн амын өсөлт ямагт өсөх прогрессоор явагдана.</a:t>
            </a:r>
            <a:br>
              <a:rPr lang="mn-MN" sz="2000" dirty="0">
                <a:latin typeface="Times New Roman" panose="02020603050405020304" pitchFamily="18" charset="0"/>
                <a:cs typeface="Times New Roman" panose="02020603050405020304" pitchFamily="18" charset="0"/>
              </a:rPr>
            </a:br>
            <a:r>
              <a:rPr lang="mn-MN" sz="2000" dirty="0">
                <a:latin typeface="Times New Roman" panose="02020603050405020304" pitchFamily="18" charset="0"/>
                <a:cs typeface="Times New Roman" panose="02020603050405020304" pitchFamily="18" charset="0"/>
              </a:rPr>
              <a:t> Тэр хэмжээгээр орон сууц, амьдрах байр , амьдрах арга нь болох үйлдвэр, худалдаа, ахуй үйлчилгээ, эмнэлэг, сургууль, харилцаа холбоо, эрчим хүч, тээвэр, дэд бүтэц, засаг захиргаа гээд хүний амьдралын зайлшгүй хэрэгцээ шаардлагаар хотын барилга бүтээн байгуулалт бас л өнөөх прогрессоор явагдана. Гэтэл тэр өсөлтийг хязгаарлах хүчин зүйл нь байгалийн нөөц боломж буюу газар. </a:t>
            </a:r>
            <a:br>
              <a:rPr lang="mn-MN" sz="2000" dirty="0">
                <a:latin typeface="Times New Roman" panose="02020603050405020304" pitchFamily="18" charset="0"/>
                <a:cs typeface="Times New Roman" panose="02020603050405020304" pitchFamily="18" charset="0"/>
              </a:rPr>
            </a:br>
            <a:r>
              <a:rPr lang="mn-MN" sz="2000" dirty="0">
                <a:latin typeface="Times New Roman" panose="02020603050405020304" pitchFamily="18" charset="0"/>
                <a:cs typeface="Times New Roman" panose="02020603050405020304" pitchFamily="18" charset="0"/>
              </a:rPr>
              <a:t> </a:t>
            </a:r>
            <a:r>
              <a:rPr lang="mn-MN" sz="2000" dirty="0" smtClean="0">
                <a:latin typeface="Times New Roman" panose="02020603050405020304" pitchFamily="18" charset="0"/>
                <a:cs typeface="Times New Roman" panose="02020603050405020304" pitchFamily="18" charset="0"/>
              </a:rPr>
              <a:t>Хүн ам төвлөрсөн суурин </a:t>
            </a:r>
            <a:r>
              <a:rPr lang="mn-MN" sz="2000" dirty="0">
                <a:latin typeface="Times New Roman" panose="02020603050405020304" pitchFamily="18" charset="0"/>
                <a:cs typeface="Times New Roman" panose="02020603050405020304" pitchFamily="18" charset="0"/>
              </a:rPr>
              <a:t>газраас гарч байгаа бохирдол болон үйлдвэр байгууламжаас гарч байгаа хатуу ,аюултай хог хаягдал </a:t>
            </a:r>
            <a:r>
              <a:rPr lang="mn-MN" sz="2000" dirty="0" smtClean="0">
                <a:latin typeface="Times New Roman" panose="02020603050405020304" pitchFamily="18" charset="0"/>
                <a:cs typeface="Times New Roman" panose="02020603050405020304" pitchFamily="18" charset="0"/>
              </a:rPr>
              <a:t>, утаа</a:t>
            </a:r>
            <a:r>
              <a:rPr lang="mn-MN" sz="2000" dirty="0">
                <a:latin typeface="Times New Roman" panose="02020603050405020304" pitchFamily="18" charset="0"/>
                <a:cs typeface="Times New Roman" panose="02020603050405020304" pitchFamily="18" charset="0"/>
              </a:rPr>
              <a:t>, түгжрэл, орчингийн тохижилтгүй, барилга байшингийн дэндүү шигүү чигжсэн шаваас, ундны ус, эрчим хүчний хомсдол гээд олон асуупал тулгарч байгаа билээ.</a:t>
            </a:r>
          </a:p>
        </p:txBody>
      </p:sp>
    </p:spTree>
    <p:extLst>
      <p:ext uri="{BB962C8B-B14F-4D97-AF65-F5344CB8AC3E}">
        <p14:creationId xmlns:p14="http://schemas.microsoft.com/office/powerpoint/2010/main" val="1326646469"/>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260648"/>
            <a:ext cx="8208912" cy="62646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467544" y="836712"/>
            <a:ext cx="8676456" cy="4385816"/>
          </a:xfrm>
          <a:prstGeom prst="rect">
            <a:avLst/>
          </a:prstGeom>
        </p:spPr>
        <p:txBody>
          <a:bodyPr wrap="square">
            <a:spAutoFit/>
          </a:bodyPr>
          <a:lstStyle/>
          <a:p>
            <a:r>
              <a:rPr lang="mn-MN" sz="9100" dirty="0">
                <a:solidFill>
                  <a:srgbClr val="FFFF00"/>
                </a:solidFill>
                <a:latin typeface="Times New Roman" panose="02020603050405020304" pitchFamily="18" charset="0"/>
                <a:cs typeface="Times New Roman" panose="02020603050405020304" pitchFamily="18" charset="0"/>
              </a:rPr>
              <a:t>Хотжилтоос үүссэн байгаль орчны асуудал</a:t>
            </a:r>
            <a:r>
              <a:rPr lang="mn-MN" sz="9100" dirty="0" smtClean="0">
                <a:solidFill>
                  <a:srgbClr val="FFFF00"/>
                </a:solidFill>
                <a:latin typeface="Times New Roman" panose="02020603050405020304" pitchFamily="18" charset="0"/>
                <a:cs typeface="Times New Roman" panose="02020603050405020304" pitchFamily="18" charset="0"/>
              </a:rPr>
              <a:t>:</a:t>
            </a:r>
            <a:endParaRPr lang="mn-MN" sz="9100" dirty="0">
              <a:solidFill>
                <a:srgbClr val="FFFF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63541072"/>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732</TotalTime>
  <Words>768</Words>
  <Application>Microsoft Office PowerPoint</Application>
  <PresentationFormat>On-screen Show (4:3)</PresentationFormat>
  <Paragraphs>106</Paragraphs>
  <Slides>23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Century Gothic</vt:lpstr>
      <vt:lpstr>Times New Roman</vt:lpstr>
      <vt:lpstr>Wingdings 2</vt:lpstr>
      <vt:lpstr>Austin</vt:lpstr>
      <vt:lpstr>Хотжилт ба байгаль орчин</vt:lpstr>
      <vt:lpstr>  </vt:lpstr>
      <vt:lpstr>Хот гэж юу вэ?  Хот нь хүн олноор хуран цугларч, барилга байшин цогцлоон суурьшсан томоохон хэмжээний суурин газар юм.   Хүн ам ихтэй суурин газрыг ерөнхийд нь гацаа, тосгоноос ялган хот хэмээх боловч захирах, хууль зүйн тусгай эрх, түүхэн тохиолдлуудаас хамааран хот хэмээгдэж болдог.  Хот нь дэд бүтэц, ус дамжуулах тогтолцоо, газар ашиглалт, барилга байгууламж, тээвэр хөгжсөн байхыг шаарддаг.</vt:lpstr>
      <vt:lpstr>   Их хот гэж юу вэ? Олон хүн амтай, орчин тойрны хотоос гаднах нутгийг хамтатгасан, засаг захиргааны адармаатай бүтэцтэй болсон хотыг Их хот гэнэ.  Өргөн хот гэж юу вэ? Хаяагаа тэлэн өргөжиж, өөрөөсөө жижиг хотуудтай нийлсэн (хотуудын бөөгнөрөл) хотожсон нутгийн төв бол Өргөн хот хэмээнэ.</vt:lpstr>
      <vt:lpstr>Хотжилт гэж юу вэ? Хотжилт гэдэг нь хүн ам олноор цуглан суурьших үзэгдэл юм.  Хот ба тэнд амьдрах хүний тоо  ихэссэн улс орны амьдралд хотын үүрэг нэмэгдсэн хот суурин газрын хэв маяг  өргөн  тархсан үйл явцыг хэлнэ. </vt:lpstr>
      <vt:lpstr>PowerPoint Presentation</vt:lpstr>
      <vt:lpstr>PowerPoint Presentation</vt:lpstr>
      <vt:lpstr>PowerPoint Presentation</vt:lpstr>
      <vt:lpstr>PowerPoint Presentation</vt:lpstr>
      <vt:lpstr>PowerPoint Presentation</vt:lpstr>
      <vt:lpstr>Хөрсний бохирдол</vt:lpstr>
      <vt:lpstr>PowerPoint Presentation</vt:lpstr>
      <vt:lpstr>PowerPoint Presentation</vt:lpstr>
      <vt:lpstr>PowerPoint Presentation</vt:lpstr>
      <vt:lpstr>PowerPoint Presentation</vt:lpstr>
      <vt:lpstr>PowerPoint Presentation</vt:lpstr>
      <vt:lpstr>Усыг бохирдуулагч зүйлс: -хог хаягдал -муу ус - химийн бодис -алт олборлолтоос  -хүмүүсийн буруутай үйл ажиллагаанаас  усны бохирдлын эх үүсвэр: -үйлдвэрүүдийн хорт бодис -хог хаягдал -химийн бодис -нефть -арьс шир үйлдвэрлэлийн бохирдол  ус бохирдсоны хор нөлөө: -халварт өвчин  -ундны усны хомсдол -байгаль орчин гундана -ан амьтад мөхөлд хүрнэ -</vt:lpstr>
      <vt:lpstr>PowerPoint Presentation</vt:lpstr>
      <vt:lpstr>PowerPoint Presentation</vt:lpstr>
      <vt:lpstr>Агаарыг бохирдуулагч хүчин зүйлс,эх үүсвэр: -химийн бодис  -хорт утаа</vt:lpstr>
      <vt:lpstr>PowerPoint Presentation</vt:lpstr>
      <vt:lpstr>дүгнэлт</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Хотжилт ба байгаль орчин</dc:title>
  <dc:creator>Lenovo</dc:creator>
  <cp:lastModifiedBy>tseegii_dawka</cp:lastModifiedBy>
  <cp:revision>46</cp:revision>
  <dcterms:created xsi:type="dcterms:W3CDTF">2015-10-26T00:22:29Z</dcterms:created>
  <dcterms:modified xsi:type="dcterms:W3CDTF">2015-12-07T17:37:01Z</dcterms:modified>
</cp:coreProperties>
</file>