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4"/>
  </p:notesMasterIdLst>
  <p:sldIdLst>
    <p:sldId id="256" r:id="rId2"/>
    <p:sldId id="286" r:id="rId3"/>
    <p:sldId id="257" r:id="rId4"/>
    <p:sldId id="258" r:id="rId5"/>
    <p:sldId id="259" r:id="rId6"/>
    <p:sldId id="289" r:id="rId7"/>
    <p:sldId id="260" r:id="rId8"/>
    <p:sldId id="287" r:id="rId9"/>
    <p:sldId id="288" r:id="rId10"/>
    <p:sldId id="261" r:id="rId11"/>
    <p:sldId id="262" r:id="rId12"/>
    <p:sldId id="264" r:id="rId13"/>
    <p:sldId id="265" r:id="rId14"/>
    <p:sldId id="266" r:id="rId15"/>
    <p:sldId id="267" r:id="rId16"/>
    <p:sldId id="268" r:id="rId17"/>
    <p:sldId id="269" r:id="rId18"/>
    <p:sldId id="270" r:id="rId19"/>
    <p:sldId id="271" r:id="rId20"/>
    <p:sldId id="272" r:id="rId21"/>
    <p:sldId id="273" r:id="rId22"/>
    <p:sldId id="274" r:id="rId23"/>
    <p:sldId id="276" r:id="rId24"/>
    <p:sldId id="277" r:id="rId25"/>
    <p:sldId id="278" r:id="rId26"/>
    <p:sldId id="279" r:id="rId27"/>
    <p:sldId id="280" r:id="rId28"/>
    <p:sldId id="281" r:id="rId29"/>
    <p:sldId id="282" r:id="rId30"/>
    <p:sldId id="283" r:id="rId31"/>
    <p:sldId id="284" r:id="rId32"/>
    <p:sldId id="285"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33" autoAdjust="0"/>
    <p:restoredTop sz="94660"/>
  </p:normalViewPr>
  <p:slideViewPr>
    <p:cSldViewPr>
      <p:cViewPr>
        <p:scale>
          <a:sx n="68" d="100"/>
          <a:sy n="68" d="100"/>
        </p:scale>
        <p:origin x="-516" y="76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3F009C5-AD55-49C0-8E06-CA4E8FD10E75}" type="datetimeFigureOut">
              <a:rPr lang="en-US" smtClean="0"/>
              <a:pPr/>
              <a:t>2/3/2012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40BCAD5-739F-429F-8042-822611D91371}"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40BCAD5-739F-429F-8042-822611D91371}" type="slidenum">
              <a:rPr lang="en-US" smtClean="0"/>
              <a:pPr/>
              <a:t>22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73730" name="Rectangle 2"/>
          <p:cNvSpPr>
            <a:spLocks noGrp="1" noChangeArrowheads="1"/>
          </p:cNvSpPr>
          <p:nvPr>
            <p:ph type="ctrTitle"/>
          </p:nvPr>
        </p:nvSpPr>
        <p:spPr>
          <a:xfrm>
            <a:off x="685800" y="2130425"/>
            <a:ext cx="7772400" cy="1470025"/>
          </a:xfrm>
        </p:spPr>
        <p:txBody>
          <a:bodyPr/>
          <a:lstStyle>
            <a:lvl1pPr algn="ctr">
              <a:defRPr/>
            </a:lvl1pPr>
          </a:lstStyle>
          <a:p>
            <a:r>
              <a:rPr lang="en-US" smtClean="0"/>
              <a:t>Click to edit Master title style</a:t>
            </a:r>
            <a:endParaRPr lang="en-US"/>
          </a:p>
        </p:txBody>
      </p:sp>
      <p:sp>
        <p:nvSpPr>
          <p:cNvPr id="73731"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smtClean="0"/>
              <a:t>Click to edit Master subtitle style</a:t>
            </a:r>
            <a:endParaRPr lang="en-US"/>
          </a:p>
        </p:txBody>
      </p:sp>
      <p:sp>
        <p:nvSpPr>
          <p:cNvPr id="73732" name="Rectangle 4"/>
          <p:cNvSpPr>
            <a:spLocks noGrp="1" noChangeArrowheads="1"/>
          </p:cNvSpPr>
          <p:nvPr>
            <p:ph type="dt" sz="half" idx="2"/>
          </p:nvPr>
        </p:nvSpPr>
        <p:spPr/>
        <p:txBody>
          <a:bodyPr/>
          <a:lstStyle>
            <a:lvl1pPr>
              <a:defRPr/>
            </a:lvl1pPr>
          </a:lstStyle>
          <a:p>
            <a:fld id="{AD5DE2B2-7FCC-4E4D-9E98-C1D30E64692B}" type="datetimeFigureOut">
              <a:rPr lang="en-US" smtClean="0"/>
              <a:pPr/>
              <a:t>2/3/2012</a:t>
            </a:fld>
            <a:endParaRPr lang="en-US"/>
          </a:p>
        </p:txBody>
      </p:sp>
      <p:sp>
        <p:nvSpPr>
          <p:cNvPr id="73733" name="Rectangle 5"/>
          <p:cNvSpPr>
            <a:spLocks noGrp="1" noChangeArrowheads="1"/>
          </p:cNvSpPr>
          <p:nvPr>
            <p:ph type="ftr" sz="quarter" idx="3"/>
          </p:nvPr>
        </p:nvSpPr>
        <p:spPr/>
        <p:txBody>
          <a:bodyPr/>
          <a:lstStyle>
            <a:lvl1pPr>
              <a:defRPr/>
            </a:lvl1pPr>
          </a:lstStyle>
          <a:p>
            <a:endParaRPr lang="en-US"/>
          </a:p>
        </p:txBody>
      </p:sp>
      <p:sp>
        <p:nvSpPr>
          <p:cNvPr id="73734" name="Rectangle 6"/>
          <p:cNvSpPr>
            <a:spLocks noGrp="1" noChangeArrowheads="1"/>
          </p:cNvSpPr>
          <p:nvPr>
            <p:ph type="sldNum" sz="quarter" idx="4"/>
          </p:nvPr>
        </p:nvSpPr>
        <p:spPr/>
        <p:txBody>
          <a:bodyPr/>
          <a:lstStyle>
            <a:lvl1pPr>
              <a:defRPr/>
            </a:lvl1pPr>
          </a:lstStyle>
          <a:p>
            <a:fld id="{C2F089D2-51A4-457E-8E7B-C51E37054B1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AD5DE2B2-7FCC-4E4D-9E98-C1D30E64692B}" type="datetimeFigureOut">
              <a:rPr lang="en-US" smtClean="0"/>
              <a:pPr/>
              <a:t>2/3/2012</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2F089D2-51A4-457E-8E7B-C51E37054B1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56450" y="274638"/>
            <a:ext cx="1819275"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693863" y="274638"/>
            <a:ext cx="5310187"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AD5DE2B2-7FCC-4E4D-9E98-C1D30E64692B}" type="datetimeFigureOut">
              <a:rPr lang="en-US" smtClean="0"/>
              <a:pPr/>
              <a:t>2/3/2012</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2F089D2-51A4-457E-8E7B-C51E37054B1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AD5DE2B2-7FCC-4E4D-9E98-C1D30E64692B}" type="datetimeFigureOut">
              <a:rPr lang="en-US" smtClean="0"/>
              <a:pPr/>
              <a:t>2/3/2012</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2F089D2-51A4-457E-8E7B-C51E37054B1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AD5DE2B2-7FCC-4E4D-9E98-C1D30E64692B}" type="datetimeFigureOut">
              <a:rPr lang="en-US" smtClean="0"/>
              <a:pPr/>
              <a:t>2/3/2012</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2F089D2-51A4-457E-8E7B-C51E37054B1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693863" y="1600200"/>
            <a:ext cx="3563937"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410200" y="1600200"/>
            <a:ext cx="35655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AD5DE2B2-7FCC-4E4D-9E98-C1D30E64692B}" type="datetimeFigureOut">
              <a:rPr lang="en-US" smtClean="0"/>
              <a:pPr/>
              <a:t>2/3/2012</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C2F089D2-51A4-457E-8E7B-C51E37054B1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AD5DE2B2-7FCC-4E4D-9E98-C1D30E64692B}" type="datetimeFigureOut">
              <a:rPr lang="en-US" smtClean="0"/>
              <a:pPr/>
              <a:t>2/3/2012</a:t>
            </a:fld>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C2F089D2-51A4-457E-8E7B-C51E37054B1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AD5DE2B2-7FCC-4E4D-9E98-C1D30E64692B}" type="datetimeFigureOut">
              <a:rPr lang="en-US" smtClean="0"/>
              <a:pPr/>
              <a:t>2/3/2012</a:t>
            </a:fld>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C2F089D2-51A4-457E-8E7B-C51E37054B1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AD5DE2B2-7FCC-4E4D-9E98-C1D30E64692B}" type="datetimeFigureOut">
              <a:rPr lang="en-US" smtClean="0"/>
              <a:pPr/>
              <a:t>2/3/2012</a:t>
            </a:fld>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C2F089D2-51A4-457E-8E7B-C51E37054B1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AD5DE2B2-7FCC-4E4D-9E98-C1D30E64692B}" type="datetimeFigureOut">
              <a:rPr lang="en-US" smtClean="0"/>
              <a:pPr/>
              <a:t>2/3/2012</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C2F089D2-51A4-457E-8E7B-C51E37054B1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AD5DE2B2-7FCC-4E4D-9E98-C1D30E64692B}" type="datetimeFigureOut">
              <a:rPr lang="en-US" smtClean="0"/>
              <a:pPr/>
              <a:t>2/3/2012</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C2F089D2-51A4-457E-8E7B-C51E37054B1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693863" y="274638"/>
            <a:ext cx="7281862"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1693863" y="1600200"/>
            <a:ext cx="7281862"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fld id="{AD5DE2B2-7FCC-4E4D-9E98-C1D30E64692B}" type="datetimeFigureOut">
              <a:rPr lang="en-US" smtClean="0"/>
              <a:pPr/>
              <a:t>2/3/2012</a:t>
            </a:fld>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C2F089D2-51A4-457E-8E7B-C51E37054B1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fontAlgn="base" hangingPunct="1">
        <a:spcBef>
          <a:spcPct val="0"/>
        </a:spcBef>
        <a:spcAft>
          <a:spcPct val="0"/>
        </a:spcAft>
        <a:defRPr sz="4400">
          <a:solidFill>
            <a:schemeClr val="tx2"/>
          </a:solidFill>
          <a:latin typeface="+mj-lt"/>
          <a:ea typeface="+mj-ea"/>
          <a:cs typeface="+mj-cs"/>
        </a:defRPr>
      </a:lvl1pPr>
      <a:lvl2pPr algn="l" rtl="0" eaLnBrk="1" fontAlgn="base" hangingPunct="1">
        <a:spcBef>
          <a:spcPct val="0"/>
        </a:spcBef>
        <a:spcAft>
          <a:spcPct val="0"/>
        </a:spcAft>
        <a:defRPr sz="4400">
          <a:solidFill>
            <a:schemeClr val="tx2"/>
          </a:solidFill>
          <a:latin typeface="Arial" charset="0"/>
          <a:cs typeface="Arial" charset="0"/>
        </a:defRPr>
      </a:lvl2pPr>
      <a:lvl3pPr algn="l" rtl="0" eaLnBrk="1" fontAlgn="base" hangingPunct="1">
        <a:spcBef>
          <a:spcPct val="0"/>
        </a:spcBef>
        <a:spcAft>
          <a:spcPct val="0"/>
        </a:spcAft>
        <a:defRPr sz="4400">
          <a:solidFill>
            <a:schemeClr val="tx2"/>
          </a:solidFill>
          <a:latin typeface="Arial" charset="0"/>
          <a:cs typeface="Arial" charset="0"/>
        </a:defRPr>
      </a:lvl3pPr>
      <a:lvl4pPr algn="l" rtl="0" eaLnBrk="1" fontAlgn="base" hangingPunct="1">
        <a:spcBef>
          <a:spcPct val="0"/>
        </a:spcBef>
        <a:spcAft>
          <a:spcPct val="0"/>
        </a:spcAft>
        <a:defRPr sz="4400">
          <a:solidFill>
            <a:schemeClr val="tx2"/>
          </a:solidFill>
          <a:latin typeface="Arial" charset="0"/>
          <a:cs typeface="Arial" charset="0"/>
        </a:defRPr>
      </a:lvl4pPr>
      <a:lvl5pPr algn="l" rtl="0" eaLnBrk="1" fontAlgn="base" hangingPunct="1">
        <a:spcBef>
          <a:spcPct val="0"/>
        </a:spcBef>
        <a:spcAft>
          <a:spcPct val="0"/>
        </a:spcAft>
        <a:defRPr sz="4400">
          <a:solidFill>
            <a:schemeClr val="tx2"/>
          </a:solidFill>
          <a:latin typeface="Arial" charset="0"/>
          <a:cs typeface="Arial" charset="0"/>
        </a:defRPr>
      </a:lvl5pPr>
      <a:lvl6pPr marL="457200" algn="l" rtl="0" eaLnBrk="1" fontAlgn="base" hangingPunct="1">
        <a:spcBef>
          <a:spcPct val="0"/>
        </a:spcBef>
        <a:spcAft>
          <a:spcPct val="0"/>
        </a:spcAft>
        <a:defRPr sz="4400">
          <a:solidFill>
            <a:schemeClr val="tx2"/>
          </a:solidFill>
          <a:latin typeface="Arial" charset="0"/>
          <a:cs typeface="Arial" charset="0"/>
        </a:defRPr>
      </a:lvl6pPr>
      <a:lvl7pPr marL="914400" algn="l" rtl="0" eaLnBrk="1" fontAlgn="base" hangingPunct="1">
        <a:spcBef>
          <a:spcPct val="0"/>
        </a:spcBef>
        <a:spcAft>
          <a:spcPct val="0"/>
        </a:spcAft>
        <a:defRPr sz="4400">
          <a:solidFill>
            <a:schemeClr val="tx2"/>
          </a:solidFill>
          <a:latin typeface="Arial" charset="0"/>
          <a:cs typeface="Arial" charset="0"/>
        </a:defRPr>
      </a:lvl7pPr>
      <a:lvl8pPr marL="1371600" algn="l" rtl="0" eaLnBrk="1" fontAlgn="base" hangingPunct="1">
        <a:spcBef>
          <a:spcPct val="0"/>
        </a:spcBef>
        <a:spcAft>
          <a:spcPct val="0"/>
        </a:spcAft>
        <a:defRPr sz="4400">
          <a:solidFill>
            <a:schemeClr val="tx2"/>
          </a:solidFill>
          <a:latin typeface="Arial" charset="0"/>
          <a:cs typeface="Arial" charset="0"/>
        </a:defRPr>
      </a:lvl8pPr>
      <a:lvl9pPr marL="1828800" algn="l" rtl="0" eaLnBrk="1" fontAlgn="base" hangingPunct="1">
        <a:spcBef>
          <a:spcPct val="0"/>
        </a:spcBef>
        <a:spcAft>
          <a:spcPct val="0"/>
        </a:spcAft>
        <a:defRPr sz="4400">
          <a:solidFill>
            <a:schemeClr val="tx2"/>
          </a:solidFill>
          <a:latin typeface="Arial" charset="0"/>
          <a:cs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1752600"/>
            <a:ext cx="8229600" cy="1981200"/>
          </a:xfrm>
        </p:spPr>
        <p:txBody>
          <a:bodyPr>
            <a:noAutofit/>
          </a:bodyPr>
          <a:lstStyle/>
          <a:p>
            <a:pPr algn="ctr"/>
            <a:r>
              <a:rPr lang="mn-MN" sz="4800" dirty="0"/>
              <a:t>Бүлэг сэдэв</a:t>
            </a:r>
            <a:r>
              <a:rPr lang="mn-MN" sz="4800" dirty="0" smtClean="0"/>
              <a:t>:</a:t>
            </a:r>
            <a:r>
              <a:rPr lang="en-US" sz="4800" dirty="0" smtClean="0"/>
              <a:t> </a:t>
            </a:r>
            <a:r>
              <a:rPr lang="mn-MN" sz="4800" dirty="0" smtClean="0"/>
              <a:t>Генетик </a:t>
            </a:r>
            <a:r>
              <a:rPr lang="en-US" sz="4800" dirty="0" smtClean="0"/>
              <a:t/>
            </a:r>
            <a:br>
              <a:rPr lang="en-US" sz="4800" dirty="0" smtClean="0"/>
            </a:br>
            <a:r>
              <a:rPr lang="mn-MN" sz="4800" dirty="0" smtClean="0"/>
              <a:t> </a:t>
            </a:r>
            <a:r>
              <a:rPr lang="mn-MN" sz="4800" dirty="0"/>
              <a:t>Менделийн </a:t>
            </a:r>
            <a:r>
              <a:rPr lang="mn-MN" sz="4800" dirty="0" smtClean="0"/>
              <a:t>хуулиуд</a:t>
            </a:r>
            <a:r>
              <a:rPr lang="en-US" sz="4800" dirty="0" smtClean="0"/>
              <a:t> </a:t>
            </a:r>
            <a:br>
              <a:rPr lang="en-US" sz="4800" dirty="0" smtClean="0"/>
            </a:br>
            <a:endParaRPr lang="en-US" sz="4800" dirty="0"/>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lide(fromBottom)">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mn-MN" sz="4000" dirty="0" smtClean="0"/>
              <a:t>Тайлбар:</a:t>
            </a:r>
            <a:endParaRPr lang="en-US" sz="4000" dirty="0"/>
          </a:p>
        </p:txBody>
      </p:sp>
      <p:sp>
        <p:nvSpPr>
          <p:cNvPr id="14" name="Content Placeholder 13"/>
          <p:cNvSpPr>
            <a:spLocks noGrp="1"/>
          </p:cNvSpPr>
          <p:nvPr>
            <p:ph sz="half" idx="2"/>
          </p:nvPr>
        </p:nvSpPr>
        <p:spPr>
          <a:xfrm>
            <a:off x="4038600" y="914400"/>
            <a:ext cx="4937125" cy="5943600"/>
          </a:xfrm>
        </p:spPr>
        <p:txBody>
          <a:bodyPr>
            <a:normAutofit fontScale="85000" lnSpcReduction="20000"/>
          </a:bodyPr>
          <a:lstStyle/>
          <a:p>
            <a:r>
              <a:rPr lang="mn-MN" sz="2800" dirty="0" smtClean="0"/>
              <a:t> Шар өнгөтэй гомозигот доминант генотиптэй /АА/ вандуйг ногоон өнгөтэй гомозигот рецессив /аа/ генотиптэй вандуйтай эрлийзжүүлэгт оруулсан. АА генотиптэй биеийг эм бодгаль гэж үзвэл мейоз хуваагдлаар 100% А ген агуулсан эм бэлгийн эс боловсорно. </a:t>
            </a:r>
            <a:r>
              <a:rPr lang="en-US" sz="2800" dirty="0" smtClean="0"/>
              <a:t>a</a:t>
            </a:r>
            <a:r>
              <a:rPr lang="mn-MN" sz="2800" dirty="0" smtClean="0"/>
              <a:t>а генотиптэй эр бодгаль гэж үзвэл мейоз хуваагдлаар 100% а ген агуулсан эр бэлгийн эс үүснэ. </a:t>
            </a:r>
            <a:r>
              <a:rPr lang="mn-MN" b="1" dirty="0" smtClean="0"/>
              <a:t>А</a:t>
            </a:r>
            <a:r>
              <a:rPr lang="mn-MN" dirty="0" smtClean="0"/>
              <a:t> генийг агуулсан эм бэлгийн эс “а” генийг агуулсан эр бэлгийн эстэй үр тогтоход </a:t>
            </a:r>
            <a:r>
              <a:rPr lang="en-US" dirty="0" smtClean="0"/>
              <a:t>F</a:t>
            </a:r>
            <a:r>
              <a:rPr lang="mn-MN" baseline="-25000" dirty="0" smtClean="0"/>
              <a:t>1</a:t>
            </a:r>
            <a:r>
              <a:rPr lang="mn-MN" dirty="0" smtClean="0"/>
              <a:t> удамд 100% “Аа”- гетерозигот  доминант генотиптэй шар өнгөтэй вандуй гарч ирсэн. </a:t>
            </a:r>
            <a:endParaRPr lang="en-US" sz="2800" dirty="0" smtClean="0"/>
          </a:p>
          <a:p>
            <a:endParaRPr lang="en-US" dirty="0"/>
          </a:p>
        </p:txBody>
      </p:sp>
      <p:pic>
        <p:nvPicPr>
          <p:cNvPr id="6" name="Picture 2"/>
          <p:cNvPicPr>
            <a:picLocks noGrp="1" noChangeAspect="1" noChangeArrowheads="1"/>
          </p:cNvPicPr>
          <p:nvPr>
            <p:ph sz="half" idx="1"/>
          </p:nvPr>
        </p:nvPicPr>
        <p:blipFill>
          <a:blip r:embed="rId2" cstate="print"/>
          <a:srcRect/>
          <a:stretch>
            <a:fillRect/>
          </a:stretch>
        </p:blipFill>
        <p:spPr bwMode="auto">
          <a:xfrm>
            <a:off x="457200" y="1828800"/>
            <a:ext cx="3792157" cy="4343400"/>
          </a:xfrm>
          <a:prstGeom prst="rect">
            <a:avLst/>
          </a:prstGeom>
          <a:noFill/>
          <a:ln w="9525">
            <a:noFill/>
            <a:miter lim="800000"/>
            <a:headEnd/>
            <a:tailEnd/>
          </a:ln>
        </p:spPr>
      </p:pic>
    </p:spTree>
  </p:cSld>
  <p:clrMapOvr>
    <a:masterClrMapping/>
  </p:clrMapOvr>
  <p:transition>
    <p:zoom dir="in"/>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33400" y="304800"/>
            <a:ext cx="7967662" cy="6553200"/>
          </a:xfrm>
        </p:spPr>
        <p:txBody>
          <a:bodyPr>
            <a:normAutofit fontScale="90000"/>
          </a:bodyPr>
          <a:lstStyle/>
          <a:p>
            <a:r>
              <a:rPr lang="en-US" sz="3300" dirty="0" smtClean="0"/>
              <a:t>F</a:t>
            </a:r>
            <a:r>
              <a:rPr lang="mn-MN" sz="3300" baseline="-25000" dirty="0"/>
              <a:t>1</a:t>
            </a:r>
            <a:r>
              <a:rPr lang="mn-MN" sz="3300" dirty="0"/>
              <a:t> удамд гарсан Аа гетерозигот доминант генотиптэй шар өнгөтэй вандуйнуудыг өөр хооронд нь тоос хүртээсэн. </a:t>
            </a:r>
            <a:r>
              <a:rPr lang="mn-MN" sz="3600" dirty="0" smtClean="0"/>
              <a:t>Эрлийзжүүлэгт орсон Аа генотиптэй бие тус бүрээс мейоз хуваагдлаар “А”. “а” генийг агуулсан 2 төрлийн эр эм бэлгийн эс тус тус үүснэ. Энэ 2 төрлийн эр эм бэлгийн эсүүд янз бүрийн хоршлоор нийлж үр удам тогтоно.  Үүнийг Мендель тайлбарлахдаа: </a:t>
            </a:r>
            <a:r>
              <a:rPr lang="mn-MN" sz="3600" b="1" dirty="0" smtClean="0"/>
              <a:t>шинж тэмдэг болгоныг хариуцсан удамшлын нэгж </a:t>
            </a:r>
            <a:r>
              <a:rPr lang="en-US" sz="3600" b="1" dirty="0" smtClean="0"/>
              <a:t>(</a:t>
            </a:r>
            <a:r>
              <a:rPr lang="mn-MN" sz="3600" b="1" dirty="0" smtClean="0"/>
              <a:t>элемент</a:t>
            </a:r>
            <a:r>
              <a:rPr lang="en-US" sz="3600" b="1" dirty="0" smtClean="0"/>
              <a:t>)</a:t>
            </a:r>
            <a:r>
              <a:rPr lang="mn-MN" sz="3600" b="1" dirty="0" smtClean="0"/>
              <a:t> байх бөгөөд тэр нь хос байна гэжээ. </a:t>
            </a:r>
            <a:endParaRPr lang="en-US" sz="3300" b="1" dirty="0"/>
          </a:p>
        </p:txBody>
      </p:sp>
    </p:spTree>
  </p:cSld>
  <p:clrMapOvr>
    <a:masterClrMapping/>
  </p:clrMapOvr>
  <p:transition>
    <p:zoom dir="in"/>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2000" y="457200"/>
            <a:ext cx="8001000" cy="6629400"/>
          </a:xfrm>
        </p:spPr>
        <p:txBody>
          <a:bodyPr>
            <a:noAutofit/>
          </a:bodyPr>
          <a:lstStyle/>
          <a:p>
            <a:r>
              <a:rPr lang="mn-MN" sz="2400" b="1" dirty="0" smtClean="0"/>
              <a:t>Үүнээс </a:t>
            </a:r>
            <a:r>
              <a:rPr lang="mn-MN" sz="2400" b="1" dirty="0"/>
              <a:t>үзвэл: </a:t>
            </a:r>
            <a:r>
              <a:rPr lang="en-US" sz="2400" dirty="0"/>
              <a:t/>
            </a:r>
            <a:br>
              <a:rPr lang="en-US" sz="2400" dirty="0"/>
            </a:br>
            <a:r>
              <a:rPr lang="mn-MN" sz="2400" dirty="0"/>
              <a:t>Генотип-1:2:1</a:t>
            </a:r>
            <a:r>
              <a:rPr lang="en-US" sz="2400" dirty="0"/>
              <a:t/>
            </a:r>
            <a:br>
              <a:rPr lang="en-US" sz="2400" dirty="0"/>
            </a:br>
            <a:r>
              <a:rPr lang="mn-MN" sz="2400" dirty="0"/>
              <a:t>Фенотип- 3:1 байна.</a:t>
            </a:r>
            <a:r>
              <a:rPr lang="en-US" sz="2400" dirty="0"/>
              <a:t/>
            </a:r>
            <a:br>
              <a:rPr lang="en-US" sz="2400" dirty="0"/>
            </a:br>
            <a:r>
              <a:rPr lang="mn-MN" sz="2400" dirty="0" smtClean="0"/>
              <a:t>     Мендель </a:t>
            </a:r>
            <a:r>
              <a:rPr lang="mn-MN" sz="2400" dirty="0"/>
              <a:t>туршлагадаа 7 хос шинж тэмдэгээрээ ялгагдах удмуудыг ашигласан бөгөөд тухайн шинж тус бүрд дээрхи зүй тогтол илэрсэн. Иймээс Мендель шинж тэмдэг бүрийг удамшлын хүчин зүйл тодорхойлдог гэж үзсэн.  Гэвч энэхүү удамшлын хүчин зүйлийг тухайн үедээ тайлбарлаж </a:t>
            </a:r>
            <a:r>
              <a:rPr lang="mn-MN" sz="2400" dirty="0" smtClean="0"/>
              <a:t>чадаагүй. </a:t>
            </a:r>
            <a:br>
              <a:rPr lang="mn-MN" sz="2400" dirty="0" smtClean="0"/>
            </a:br>
            <a:r>
              <a:rPr lang="mn-MN" sz="2400" dirty="0" smtClean="0"/>
              <a:t>Энэхүү удамшлын нэгжийг хожим нь 1909 онд  Данийн ургамал судлаач Иогансен “ген” гэж нэрлэсэн юм. Ген тус бүр 2 гишүүнтэй байх ба гишүүн тус бүрийг аллель гэнэ. Аллелийн нэг нь эхээс нөгөө нь эцгээс ирж үр удамд генийн хослолыг бий болгоно. Генийн энэ хос чанарыг аллелизм гэнэ. </a:t>
            </a:r>
            <a:r>
              <a:rPr lang="en-US" sz="2400" dirty="0" smtClean="0"/>
              <a:t/>
            </a:r>
            <a:br>
              <a:rPr lang="en-US" sz="2400" dirty="0" smtClean="0"/>
            </a:br>
            <a:endParaRPr lang="en-US" sz="2400" dirty="0"/>
          </a:p>
        </p:txBody>
      </p:sp>
    </p:spTree>
  </p:cSld>
  <p:clrMapOvr>
    <a:masterClrMapping/>
  </p:clrMapOvr>
  <p:transition>
    <p:zoom dir="in"/>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pPr algn="l"/>
            <a:r>
              <a:rPr lang="mn-MN" sz="3000" dirty="0" smtClean="0"/>
              <a:t/>
            </a:r>
            <a:br>
              <a:rPr lang="mn-MN" sz="3000" dirty="0" smtClean="0"/>
            </a:br>
            <a:r>
              <a:rPr lang="mn-MN" sz="3000" dirty="0"/>
              <a:t/>
            </a:r>
            <a:br>
              <a:rPr lang="mn-MN" sz="3000" dirty="0"/>
            </a:br>
            <a:r>
              <a:rPr lang="mn-MN" sz="3000" dirty="0" smtClean="0"/>
              <a:t/>
            </a:r>
            <a:br>
              <a:rPr lang="mn-MN" sz="3000" dirty="0" smtClean="0"/>
            </a:br>
            <a:r>
              <a:rPr lang="mn-MN" sz="3000" dirty="0"/>
              <a:t/>
            </a:r>
            <a:br>
              <a:rPr lang="mn-MN" sz="3000" dirty="0"/>
            </a:br>
            <a:r>
              <a:rPr lang="mn-MN" sz="3000" dirty="0" smtClean="0"/>
              <a:t/>
            </a:r>
            <a:br>
              <a:rPr lang="mn-MN" sz="3000" dirty="0" smtClean="0"/>
            </a:br>
            <a:r>
              <a:rPr lang="mn-MN" sz="3000" dirty="0"/>
              <a:t/>
            </a:r>
            <a:br>
              <a:rPr lang="mn-MN" sz="3000" dirty="0"/>
            </a:br>
            <a:r>
              <a:rPr lang="mn-MN" sz="3000" dirty="0" smtClean="0"/>
              <a:t/>
            </a:r>
            <a:br>
              <a:rPr lang="mn-MN" sz="3000" dirty="0" smtClean="0"/>
            </a:br>
            <a:r>
              <a:rPr lang="mn-MN" sz="3000" dirty="0"/>
              <a:t/>
            </a:r>
            <a:br>
              <a:rPr lang="mn-MN" sz="3000" dirty="0"/>
            </a:br>
            <a:r>
              <a:rPr lang="mn-MN" sz="3000" dirty="0" smtClean="0"/>
              <a:t/>
            </a:r>
            <a:br>
              <a:rPr lang="mn-MN" sz="3000" dirty="0" smtClean="0"/>
            </a:br>
            <a:r>
              <a:rPr lang="mn-MN" sz="3000" dirty="0"/>
              <a:t/>
            </a:r>
            <a:br>
              <a:rPr lang="mn-MN" sz="3000" dirty="0"/>
            </a:br>
            <a:r>
              <a:rPr lang="mn-MN" sz="3000" dirty="0" smtClean="0"/>
              <a:t/>
            </a:r>
            <a:br>
              <a:rPr lang="mn-MN" sz="3000" dirty="0" smtClean="0"/>
            </a:br>
            <a:r>
              <a:rPr lang="mn-MN" sz="3000" dirty="0"/>
              <a:t/>
            </a:r>
            <a:br>
              <a:rPr lang="mn-MN" sz="3000" dirty="0"/>
            </a:br>
            <a:r>
              <a:rPr lang="mn-MN" sz="3000" dirty="0" smtClean="0"/>
              <a:t> </a:t>
            </a:r>
            <a:r>
              <a:rPr lang="mn-MN" sz="3300" dirty="0"/>
              <a:t>Ген хромосом дээр байрладаг. Хромосом дээрх генийн байрлалыг </a:t>
            </a:r>
            <a:r>
              <a:rPr lang="mn-MN" sz="3300" b="1" dirty="0"/>
              <a:t>локус </a:t>
            </a:r>
            <a:r>
              <a:rPr lang="mn-MN" sz="3300" dirty="0"/>
              <a:t>гэнэ. Хос </a:t>
            </a:r>
            <a:r>
              <a:rPr lang="mn-MN" sz="3300" dirty="0" smtClean="0"/>
              <a:t>хромосомын ижил </a:t>
            </a:r>
            <a:r>
              <a:rPr lang="mn-MN" sz="3300" dirty="0"/>
              <a:t>локуст байгаа генийг</a:t>
            </a:r>
            <a:r>
              <a:rPr lang="mn-MN" sz="3300" b="1" dirty="0"/>
              <a:t> аллель ген</a:t>
            </a:r>
            <a:r>
              <a:rPr lang="mn-MN" sz="3300" dirty="0"/>
              <a:t> гэнэ.</a:t>
            </a:r>
            <a:r>
              <a:rPr lang="en-US" sz="3300" dirty="0"/>
              <a:t/>
            </a:r>
            <a:br>
              <a:rPr lang="en-US" sz="3300" dirty="0"/>
            </a:br>
            <a:r>
              <a:rPr lang="mn-MN" sz="3300" dirty="0"/>
              <a:t>   </a:t>
            </a:r>
            <a:r>
              <a:rPr lang="mn-MN" sz="3300" dirty="0" smtClean="0"/>
              <a:t>   Хос </a:t>
            </a:r>
            <a:r>
              <a:rPr lang="mn-MN" sz="3300" dirty="0"/>
              <a:t>хромосомын ижил локуст доминант генүүд агуулж байгаа биеийг </a:t>
            </a:r>
            <a:r>
              <a:rPr lang="mn-MN" sz="3300" b="1" dirty="0"/>
              <a:t>гомозигот доминант бие</a:t>
            </a:r>
            <a:r>
              <a:rPr lang="mn-MN" sz="3300" dirty="0"/>
              <a:t> гэнэ. </a:t>
            </a:r>
            <a:r>
              <a:rPr lang="en-US" sz="3300" dirty="0"/>
              <a:t/>
            </a:r>
            <a:br>
              <a:rPr lang="en-US" sz="3300" dirty="0"/>
            </a:br>
            <a:r>
              <a:rPr lang="mn-MN" sz="3300" dirty="0"/>
              <a:t>  </a:t>
            </a:r>
            <a:r>
              <a:rPr lang="mn-MN" sz="3300" dirty="0" smtClean="0"/>
              <a:t>    </a:t>
            </a:r>
            <a:r>
              <a:rPr lang="mn-MN" sz="3300" dirty="0"/>
              <a:t>Хос хромосомын ижил локуст доминант. рецессив генүүд агуулж байгаа биеийг </a:t>
            </a:r>
            <a:r>
              <a:rPr lang="mn-MN" sz="3300" b="1" dirty="0"/>
              <a:t>гетерозигот доминант бие</a:t>
            </a:r>
            <a:r>
              <a:rPr lang="mn-MN" sz="3300" dirty="0"/>
              <a:t> гэнэ.</a:t>
            </a:r>
            <a:r>
              <a:rPr lang="en-US" sz="3300" dirty="0"/>
              <a:t/>
            </a:r>
            <a:br>
              <a:rPr lang="en-US" sz="3300" dirty="0"/>
            </a:br>
            <a:r>
              <a:rPr lang="mn-MN" sz="3300" dirty="0"/>
              <a:t>  </a:t>
            </a:r>
            <a:r>
              <a:rPr lang="mn-MN" sz="3300" dirty="0" smtClean="0"/>
              <a:t>    </a:t>
            </a:r>
            <a:r>
              <a:rPr lang="mn-MN" sz="3300" dirty="0"/>
              <a:t>Хос хромосомын ижил локуст рецессив генүүд агуулж байгаа биеийг </a:t>
            </a:r>
            <a:r>
              <a:rPr lang="mn-MN" sz="3300" b="1" dirty="0"/>
              <a:t>гомозигот рецессив</a:t>
            </a:r>
            <a:r>
              <a:rPr lang="mn-MN" sz="3300" dirty="0"/>
              <a:t> бие гэнэ.</a:t>
            </a:r>
            <a:endParaRPr lang="en-US" sz="3300" dirty="0"/>
          </a:p>
        </p:txBody>
      </p:sp>
    </p:spTree>
  </p:cSld>
  <p:clrMapOvr>
    <a:masterClrMapping/>
  </p:clrMapOvr>
  <p:transition>
    <p:zoom dir="in"/>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pPr algn="l"/>
            <a:r>
              <a:rPr lang="mn-MN" sz="3000" dirty="0" smtClean="0"/>
              <a:t/>
            </a:r>
            <a:br>
              <a:rPr lang="mn-MN" sz="3000" dirty="0" smtClean="0"/>
            </a:br>
            <a:r>
              <a:rPr lang="mn-MN" sz="3000" dirty="0"/>
              <a:t/>
            </a:r>
            <a:br>
              <a:rPr lang="mn-MN" sz="3000" dirty="0"/>
            </a:br>
            <a:r>
              <a:rPr lang="mn-MN" sz="3000" dirty="0" smtClean="0"/>
              <a:t/>
            </a:r>
            <a:br>
              <a:rPr lang="mn-MN" sz="3000" dirty="0" smtClean="0"/>
            </a:br>
            <a:r>
              <a:rPr lang="mn-MN" sz="3000" dirty="0"/>
              <a:t/>
            </a:r>
            <a:br>
              <a:rPr lang="mn-MN" sz="3000" dirty="0"/>
            </a:br>
            <a:r>
              <a:rPr lang="mn-MN" sz="3000" dirty="0" smtClean="0"/>
              <a:t/>
            </a:r>
            <a:br>
              <a:rPr lang="mn-MN" sz="3000" dirty="0" smtClean="0"/>
            </a:br>
            <a:r>
              <a:rPr lang="mn-MN" sz="3000" dirty="0" smtClean="0"/>
              <a:t/>
            </a:r>
            <a:br>
              <a:rPr lang="mn-MN" sz="3000" dirty="0" smtClean="0"/>
            </a:br>
            <a:r>
              <a:rPr lang="mn-MN" sz="3000" dirty="0"/>
              <a:t/>
            </a:r>
            <a:br>
              <a:rPr lang="mn-MN" sz="3000" dirty="0"/>
            </a:br>
            <a:r>
              <a:rPr lang="mn-MN" sz="3000" dirty="0" smtClean="0"/>
              <a:t/>
            </a:r>
            <a:br>
              <a:rPr lang="mn-MN" sz="3000" dirty="0" smtClean="0"/>
            </a:br>
            <a:r>
              <a:rPr lang="mn-MN" sz="3000" b="1" dirty="0" smtClean="0"/>
              <a:t>Үүнээс </a:t>
            </a:r>
            <a:r>
              <a:rPr lang="mn-MN" sz="3000" b="1" dirty="0"/>
              <a:t>үзэхэд: </a:t>
            </a:r>
            <a:r>
              <a:rPr lang="mn-MN" sz="3000" dirty="0"/>
              <a:t>Менделийн туршилтанд яригдсан шар өнгөтэй вандуйнууд генотипээрээ ялгарч байна. </a:t>
            </a:r>
            <a:r>
              <a:rPr lang="mn-MN" sz="3000" b="1" dirty="0"/>
              <a:t>Жишээ нь: </a:t>
            </a:r>
            <a:r>
              <a:rPr lang="en-US" sz="3000" dirty="0"/>
              <a:t/>
            </a:r>
            <a:br>
              <a:rPr lang="en-US" sz="3000" dirty="0"/>
            </a:br>
            <a:r>
              <a:rPr lang="mn-MN" sz="3000" dirty="0"/>
              <a:t>АА-</a:t>
            </a:r>
            <a:r>
              <a:rPr lang="mn-MN" sz="3000" b="1" dirty="0"/>
              <a:t> гомозигот доминант </a:t>
            </a:r>
            <a:r>
              <a:rPr lang="mn-MN" sz="3000" dirty="0"/>
              <a:t>генотиптэй.</a:t>
            </a:r>
            <a:r>
              <a:rPr lang="en-US" sz="3000" dirty="0"/>
              <a:t/>
            </a:r>
            <a:br>
              <a:rPr lang="en-US" sz="3000" dirty="0"/>
            </a:br>
            <a:r>
              <a:rPr lang="mn-MN" sz="3000" dirty="0"/>
              <a:t>Аа- </a:t>
            </a:r>
            <a:r>
              <a:rPr lang="mn-MN" sz="3000" b="1" dirty="0"/>
              <a:t>гетерозигот доминант </a:t>
            </a:r>
            <a:r>
              <a:rPr lang="mn-MN" sz="3000" dirty="0"/>
              <a:t>генотиптэй.</a:t>
            </a:r>
            <a:r>
              <a:rPr lang="en-US" sz="3000" dirty="0"/>
              <a:t/>
            </a:r>
            <a:br>
              <a:rPr lang="en-US" sz="3000" dirty="0"/>
            </a:br>
            <a:r>
              <a:rPr lang="mn-MN" sz="3000" dirty="0"/>
              <a:t>Ногоон өнгөтэй вандуй</a:t>
            </a:r>
            <a:r>
              <a:rPr lang="en-US" sz="3000" dirty="0"/>
              <a:t/>
            </a:r>
            <a:br>
              <a:rPr lang="en-US" sz="3000" dirty="0"/>
            </a:br>
            <a:r>
              <a:rPr lang="mn-MN" sz="3000" dirty="0"/>
              <a:t>аа-  </a:t>
            </a:r>
            <a:r>
              <a:rPr lang="mn-MN" sz="3000" b="1" dirty="0"/>
              <a:t>гомозигот рецессив </a:t>
            </a:r>
            <a:r>
              <a:rPr lang="mn-MN" sz="3000" dirty="0"/>
              <a:t>генотиптэй юм</a:t>
            </a:r>
            <a:r>
              <a:rPr lang="mn-MN" sz="3000" dirty="0" smtClean="0"/>
              <a:t>.</a:t>
            </a:r>
            <a:br>
              <a:rPr lang="mn-MN" sz="3000" dirty="0" smtClean="0"/>
            </a:br>
            <a:r>
              <a:rPr lang="mn-MN" sz="3000" dirty="0" smtClean="0"/>
              <a:t/>
            </a:r>
            <a:br>
              <a:rPr lang="mn-MN" sz="3000" dirty="0" smtClean="0"/>
            </a:br>
            <a:endParaRPr lang="en-US" sz="3000" dirty="0"/>
          </a:p>
        </p:txBody>
      </p:sp>
    </p:spTree>
  </p:cSld>
  <p:clrMapOvr>
    <a:masterClrMapping/>
  </p:clrMapOvr>
  <p:transition>
    <p:zoom dir="in"/>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43000" y="914400"/>
            <a:ext cx="7281862" cy="1143000"/>
          </a:xfrm>
        </p:spPr>
        <p:txBody>
          <a:bodyPr>
            <a:normAutofit fontScale="90000"/>
          </a:bodyPr>
          <a:lstStyle/>
          <a:p>
            <a:pPr algn="l"/>
            <a:r>
              <a:rPr lang="mn-MN" sz="3300" dirty="0" smtClean="0"/>
              <a:t/>
            </a:r>
            <a:br>
              <a:rPr lang="mn-MN" sz="3300" dirty="0" smtClean="0"/>
            </a:br>
            <a:r>
              <a:rPr lang="mn-MN" sz="3300" dirty="0"/>
              <a:t/>
            </a:r>
            <a:br>
              <a:rPr lang="mn-MN" sz="3300" dirty="0"/>
            </a:br>
            <a:r>
              <a:rPr lang="mn-MN" sz="3300" dirty="0" smtClean="0"/>
              <a:t/>
            </a:r>
            <a:br>
              <a:rPr lang="mn-MN" sz="3300" dirty="0" smtClean="0"/>
            </a:br>
            <a:r>
              <a:rPr lang="mn-MN" sz="3300" dirty="0"/>
              <a:t/>
            </a:r>
            <a:br>
              <a:rPr lang="mn-MN" sz="3300" dirty="0"/>
            </a:br>
            <a:r>
              <a:rPr lang="mn-MN" sz="3300" dirty="0" smtClean="0"/>
              <a:t/>
            </a:r>
            <a:br>
              <a:rPr lang="mn-MN" sz="3300" dirty="0" smtClean="0"/>
            </a:br>
            <a:r>
              <a:rPr lang="mn-MN" sz="3300" dirty="0" smtClean="0"/>
              <a:t/>
            </a:r>
            <a:br>
              <a:rPr lang="mn-MN" sz="3300" dirty="0" smtClean="0"/>
            </a:br>
            <a:r>
              <a:rPr lang="mn-MN" sz="3300" dirty="0"/>
              <a:t/>
            </a:r>
            <a:br>
              <a:rPr lang="mn-MN" sz="3300" dirty="0"/>
            </a:br>
            <a:r>
              <a:rPr lang="mn-MN" sz="3300" dirty="0" smtClean="0"/>
              <a:t/>
            </a:r>
            <a:br>
              <a:rPr lang="mn-MN" sz="3300" dirty="0" smtClean="0"/>
            </a:br>
            <a:r>
              <a:rPr lang="mn-MN" sz="3300" dirty="0"/>
              <a:t/>
            </a:r>
            <a:br>
              <a:rPr lang="mn-MN" sz="3300" dirty="0"/>
            </a:br>
            <a:r>
              <a:rPr lang="mn-MN" sz="3300" dirty="0" smtClean="0"/>
              <a:t>Менделийн </a:t>
            </a:r>
            <a:r>
              <a:rPr lang="mn-MN" sz="3300" dirty="0"/>
              <a:t>туршилтын анхдагч эцэг. Эх организмууд гомозигот доминант, гомозигот рецессив байсан учраас </a:t>
            </a:r>
            <a:r>
              <a:rPr lang="en-US" sz="3300" dirty="0"/>
              <a:t>F</a:t>
            </a:r>
            <a:r>
              <a:rPr lang="mn-MN" sz="3300" dirty="0"/>
              <a:t>1 удамд  гетерозигот доминант бие 100% гарсан. Энэ нь Менделийн туршлага амжилттай болоход нөлөөлсөн.</a:t>
            </a:r>
            <a:r>
              <a:rPr lang="en-US" dirty="0"/>
              <a:t/>
            </a:r>
            <a:br>
              <a:rPr lang="en-US" dirty="0"/>
            </a:br>
            <a:endParaRPr lang="en-US" dirty="0"/>
          </a:p>
        </p:txBody>
      </p:sp>
    </p:spTree>
  </p:cSld>
  <p:clrMapOvr>
    <a:masterClrMapping/>
  </p:clrMapOvr>
  <p:transition>
    <p:zoom dir="in"/>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381000"/>
            <a:ext cx="7281862" cy="1143000"/>
          </a:xfrm>
        </p:spPr>
        <p:txBody>
          <a:bodyPr>
            <a:noAutofit/>
          </a:bodyPr>
          <a:lstStyle/>
          <a:p>
            <a:r>
              <a:rPr lang="mn-MN" sz="3200" b="1" dirty="0"/>
              <a:t>Бүрэн бус давамгайлал буюу удамшлын дундаж илрэл</a:t>
            </a:r>
            <a:r>
              <a:rPr lang="en-US" sz="3200" dirty="0"/>
              <a:t/>
            </a:r>
            <a:br>
              <a:rPr lang="en-US" sz="3200" dirty="0"/>
            </a:br>
            <a:endParaRPr lang="en-US" sz="3200" dirty="0"/>
          </a:p>
        </p:txBody>
      </p:sp>
      <p:sp>
        <p:nvSpPr>
          <p:cNvPr id="3" name="Content Placeholder 2"/>
          <p:cNvSpPr>
            <a:spLocks noGrp="1"/>
          </p:cNvSpPr>
          <p:nvPr>
            <p:ph idx="1"/>
          </p:nvPr>
        </p:nvSpPr>
        <p:spPr>
          <a:xfrm>
            <a:off x="1295400" y="1676400"/>
            <a:ext cx="7281862" cy="4525963"/>
          </a:xfrm>
        </p:spPr>
        <p:txBody>
          <a:bodyPr>
            <a:normAutofit fontScale="77500" lnSpcReduction="20000"/>
          </a:bodyPr>
          <a:lstStyle/>
          <a:p>
            <a:r>
              <a:rPr lang="mn-MN" sz="3500" dirty="0"/>
              <a:t>Аллель генийн нэг нь доминант, нөгөө нь рецессив байгаа тохиолдолд Менделийн </a:t>
            </a:r>
            <a:r>
              <a:rPr lang="mn-MN" sz="3500" dirty="0" smtClean="0"/>
              <a:t>давамгайллын </a:t>
            </a:r>
            <a:r>
              <a:rPr lang="mn-MN" sz="3500" dirty="0"/>
              <a:t>хууль биелэгдэнэ.</a:t>
            </a:r>
            <a:endParaRPr lang="en-US" sz="3500" dirty="0"/>
          </a:p>
          <a:p>
            <a:r>
              <a:rPr lang="mn-MN" sz="3500" dirty="0"/>
              <a:t>     ХХ зууны эхэнд генетикчид янз бүрийн бие махбодод олон тооны туршилт судалга хийж эхлэхэд Менделийн давамгайллын хууль альтернатив шинж тэмдэгболгонд тохирохгүй нь ажиглагдав</a:t>
            </a:r>
            <a:r>
              <a:rPr lang="mn-MN" sz="3500" dirty="0" smtClean="0"/>
              <a:t>.</a:t>
            </a:r>
            <a:r>
              <a:rPr lang="mn-MN" sz="3500" dirty="0"/>
              <a:t> </a:t>
            </a:r>
            <a:endParaRPr lang="mn-MN" sz="3500" dirty="0" smtClean="0"/>
          </a:p>
          <a:p>
            <a:pPr>
              <a:buNone/>
            </a:pPr>
            <a:r>
              <a:rPr lang="mn-MN" sz="3500" dirty="0" smtClean="0"/>
              <a:t>          Шөнийн </a:t>
            </a:r>
            <a:r>
              <a:rPr lang="mn-MN" sz="3500" dirty="0"/>
              <a:t>чимэг цэцгийн:</a:t>
            </a:r>
            <a:endParaRPr lang="en-US" sz="3500" dirty="0"/>
          </a:p>
          <a:p>
            <a:pPr lvl="0"/>
            <a:r>
              <a:rPr lang="mn-MN" sz="3500" dirty="0"/>
              <a:t>Улаан өнгийг хариуцсан генийг-А</a:t>
            </a:r>
            <a:endParaRPr lang="en-US" sz="3500" dirty="0"/>
          </a:p>
          <a:p>
            <a:pPr lvl="0"/>
            <a:r>
              <a:rPr lang="mn-MN" sz="3500" dirty="0"/>
              <a:t>Цагаан өнгийг хариуцсан генийг-а  үсгээр тэмдэглэнэ.</a:t>
            </a:r>
            <a:endParaRPr lang="en-US" sz="3500" dirty="0"/>
          </a:p>
          <a:p>
            <a:endParaRPr lang="en-US" dirty="0"/>
          </a:p>
        </p:txBody>
      </p:sp>
    </p:spTree>
  </p:cSld>
  <p:clrMapOvr>
    <a:masterClrMapping/>
  </p:clrMapOvr>
  <p:transition>
    <p:zoom dir="in"/>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mn-MN" dirty="0" smtClean="0"/>
              <a:t>Тайлбар</a:t>
            </a:r>
            <a:endParaRPr lang="en-US" dirty="0"/>
          </a:p>
        </p:txBody>
      </p:sp>
      <p:pic>
        <p:nvPicPr>
          <p:cNvPr id="1026" name="Picture 2"/>
          <p:cNvPicPr>
            <a:picLocks noGrp="1" noChangeAspect="1" noChangeArrowheads="1"/>
          </p:cNvPicPr>
          <p:nvPr>
            <p:ph sz="half" idx="1"/>
          </p:nvPr>
        </p:nvPicPr>
        <p:blipFill>
          <a:blip r:embed="rId2" cstate="print"/>
          <a:srcRect/>
          <a:stretch>
            <a:fillRect/>
          </a:stretch>
        </p:blipFill>
        <p:spPr bwMode="auto">
          <a:xfrm>
            <a:off x="955545" y="1600200"/>
            <a:ext cx="3464055" cy="4114799"/>
          </a:xfrm>
          <a:prstGeom prst="rect">
            <a:avLst/>
          </a:prstGeom>
          <a:noFill/>
          <a:ln w="9525">
            <a:noFill/>
            <a:miter lim="800000"/>
            <a:headEnd/>
            <a:tailEnd/>
          </a:ln>
        </p:spPr>
      </p:pic>
      <p:sp>
        <p:nvSpPr>
          <p:cNvPr id="10" name="Content Placeholder 9"/>
          <p:cNvSpPr>
            <a:spLocks noGrp="1"/>
          </p:cNvSpPr>
          <p:nvPr>
            <p:ph sz="half" idx="2"/>
          </p:nvPr>
        </p:nvSpPr>
        <p:spPr>
          <a:xfrm>
            <a:off x="4648200" y="762000"/>
            <a:ext cx="4327525" cy="5364163"/>
          </a:xfrm>
        </p:spPr>
        <p:txBody>
          <a:bodyPr>
            <a:normAutofit fontScale="70000" lnSpcReduction="20000"/>
          </a:bodyPr>
          <a:lstStyle/>
          <a:p>
            <a:r>
              <a:rPr lang="mn-MN" dirty="0" smtClean="0"/>
              <a:t>Тайлбар: Улаан өнэгөтэй гомозигот доминант генотиптэй /АА/ шөнийн чимэг цэцгийг цагаан өнгөтэй гомозигот рецессив /аа/ генотиптэй шөнийн чимэг цэцэгтэй эрлийзжүүлэгт оруулсан.  Аа генотиптэй эм цэцгээс 100% “А” ген агуулсан эм бэлгийн эс боловсорно. аа генотиптэй эр цэцгээс 100% “а” генийг агуулсан эр бэлгийн эс үүснэ. </a:t>
            </a:r>
            <a:endParaRPr lang="en-US" dirty="0" smtClean="0"/>
          </a:p>
          <a:p>
            <a:r>
              <a:rPr lang="mn-MN" dirty="0" smtClean="0"/>
              <a:t>“А” Генийг агуулсан эм бэлгийн эс “а” генийг агуулсан эр бэлгийн эстэй үр тогтоход </a:t>
            </a:r>
            <a:r>
              <a:rPr lang="en-US" dirty="0" smtClean="0"/>
              <a:t>F</a:t>
            </a:r>
            <a:r>
              <a:rPr lang="en-US" baseline="-25000" dirty="0" smtClean="0"/>
              <a:t>1</a:t>
            </a:r>
            <a:r>
              <a:rPr lang="mn-MN" dirty="0" smtClean="0"/>
              <a:t> удамд 100% ягаан өнгөтэй Аа гетерозигот доминант шөнийн чимэг цэцэг гарсан.</a:t>
            </a:r>
            <a:endParaRPr lang="en-US" sz="2800" dirty="0"/>
          </a:p>
        </p:txBody>
      </p:sp>
    </p:spTree>
  </p:cSld>
  <p:clrMapOvr>
    <a:masterClrMapping/>
  </p:clrMapOvr>
  <p:transition>
    <p:zoom dir="in"/>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14400" y="609600"/>
            <a:ext cx="7434262" cy="6248400"/>
          </a:xfrm>
        </p:spPr>
        <p:txBody>
          <a:bodyPr>
            <a:noAutofit/>
          </a:bodyPr>
          <a:lstStyle/>
          <a:p>
            <a:pPr algn="l"/>
            <a:r>
              <a:rPr lang="mn-MN" sz="2700" dirty="0" smtClean="0"/>
              <a:t>  </a:t>
            </a:r>
            <a:r>
              <a:rPr lang="en-US" sz="2700" dirty="0" smtClean="0"/>
              <a:t>F</a:t>
            </a:r>
            <a:r>
              <a:rPr lang="en-US" sz="2700" baseline="-25000" dirty="0" smtClean="0"/>
              <a:t>1</a:t>
            </a:r>
            <a:r>
              <a:rPr lang="mn-MN" sz="2700" dirty="0" smtClean="0"/>
              <a:t> удамд </a:t>
            </a:r>
            <a:r>
              <a:rPr lang="mn-MN" sz="2700" dirty="0"/>
              <a:t>гарсан Аа- гетерозигот доминант генотиптэй ягаан өнгөтэй шөнийн чимэг цэцгийг өөр хооронд нь тоос хүртээсэн. </a:t>
            </a:r>
            <a:r>
              <a:rPr lang="en-US" sz="2700" dirty="0"/>
              <a:t/>
            </a:r>
            <a:br>
              <a:rPr lang="en-US" sz="2700" dirty="0"/>
            </a:br>
            <a:r>
              <a:rPr lang="mn-MN" sz="2700" dirty="0"/>
              <a:t>     Эрлийзжүүлэгт орсон Аа генотиптэй бие тус бүрээс мейоз хуваагдлаар “А”, </a:t>
            </a:r>
            <a:r>
              <a:rPr lang="mn-MN" sz="2700" dirty="0" smtClean="0"/>
              <a:t>а</a:t>
            </a:r>
            <a:r>
              <a:rPr lang="mn-MN" sz="2700" dirty="0"/>
              <a:t>” генийг агуулсан 2 төрлийн эр, эм бэлгийн эс тус, тус үүснэ. Энэ 2 төрлийн эр, эм бэлгийн эсүүд янз бүрийн хоршлоор нийлж үр удам тогтоно. </a:t>
            </a:r>
            <a:r>
              <a:rPr lang="en-US" sz="2700" dirty="0"/>
              <a:t/>
            </a:r>
            <a:br>
              <a:rPr lang="en-US" sz="2700" dirty="0"/>
            </a:br>
            <a:r>
              <a:rPr lang="mn-MN" sz="2700" dirty="0"/>
              <a:t>     </a:t>
            </a:r>
            <a:r>
              <a:rPr lang="en-US" sz="2700" dirty="0"/>
              <a:t>F2</a:t>
            </a:r>
            <a:r>
              <a:rPr lang="mn-MN" sz="2700" dirty="0"/>
              <a:t> удмын генотип-1:2:1</a:t>
            </a:r>
            <a:r>
              <a:rPr lang="en-US" sz="2700" dirty="0"/>
              <a:t/>
            </a:r>
            <a:br>
              <a:rPr lang="en-US" sz="2700" dirty="0"/>
            </a:br>
            <a:r>
              <a:rPr lang="mn-MN" sz="2700" dirty="0"/>
              <a:t>                      Фенотип-1:2:1 байна. </a:t>
            </a:r>
            <a:endParaRPr lang="en-US" sz="2700" dirty="0"/>
          </a:p>
        </p:txBody>
      </p:sp>
    </p:spTree>
  </p:cSld>
  <p:clrMapOvr>
    <a:masterClrMapping/>
  </p:clrMapOvr>
  <p:transition>
    <p:zoom dir="in"/>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609600"/>
            <a:ext cx="7281862" cy="1143000"/>
          </a:xfrm>
        </p:spPr>
        <p:txBody>
          <a:bodyPr>
            <a:normAutofit fontScale="90000"/>
          </a:bodyPr>
          <a:lstStyle/>
          <a:p>
            <a:pPr algn="l"/>
            <a:r>
              <a:rPr lang="mn-MN" sz="3300" dirty="0"/>
              <a:t/>
            </a:r>
            <a:br>
              <a:rPr lang="mn-MN" sz="3300" dirty="0"/>
            </a:br>
            <a:r>
              <a:rPr lang="mn-MN" sz="3300" dirty="0" smtClean="0"/>
              <a:t/>
            </a:r>
            <a:br>
              <a:rPr lang="mn-MN" sz="3300" dirty="0" smtClean="0"/>
            </a:br>
            <a:r>
              <a:rPr lang="mn-MN" sz="3300" dirty="0"/>
              <a:t/>
            </a:r>
            <a:br>
              <a:rPr lang="mn-MN" sz="3300" dirty="0"/>
            </a:br>
            <a:r>
              <a:rPr lang="mn-MN" sz="3300" dirty="0" smtClean="0"/>
              <a:t/>
            </a:r>
            <a:br>
              <a:rPr lang="mn-MN" sz="3300" dirty="0" smtClean="0"/>
            </a:br>
            <a:r>
              <a:rPr lang="mn-MN" sz="3300" dirty="0"/>
              <a:t/>
            </a:r>
            <a:br>
              <a:rPr lang="mn-MN" sz="3300" dirty="0"/>
            </a:br>
            <a:r>
              <a:rPr lang="mn-MN" sz="3300" dirty="0" smtClean="0"/>
              <a:t/>
            </a:r>
            <a:br>
              <a:rPr lang="mn-MN" sz="3300" dirty="0" smtClean="0"/>
            </a:br>
            <a:r>
              <a:rPr lang="mn-MN" sz="3300" dirty="0"/>
              <a:t/>
            </a:r>
            <a:br>
              <a:rPr lang="mn-MN" sz="3300" dirty="0"/>
            </a:br>
            <a:r>
              <a:rPr lang="mn-MN" sz="3300" dirty="0" smtClean="0"/>
              <a:t/>
            </a:r>
            <a:br>
              <a:rPr lang="mn-MN" sz="3300" dirty="0" smtClean="0"/>
            </a:br>
            <a:r>
              <a:rPr lang="mn-MN" sz="3300" dirty="0"/>
              <a:t> </a:t>
            </a:r>
            <a:r>
              <a:rPr lang="mn-MN" sz="3300" dirty="0" smtClean="0"/>
              <a:t>   </a:t>
            </a:r>
            <a:r>
              <a:rPr lang="mn-MN" sz="3300" dirty="0"/>
              <a:t>Шөнийн чимэг цэцгийн улаан өнгийг хариуцсан- А ген цагаан өнгийг хариуцсан-а генийг давамгайлж чадаагүйн улмаас Аа- гетерозигот доминант бие махбод нь ягаан өнгөтэй байна. </a:t>
            </a:r>
            <a:r>
              <a:rPr lang="en-US" sz="3300" dirty="0"/>
              <a:t/>
            </a:r>
            <a:br>
              <a:rPr lang="en-US" sz="3300" dirty="0"/>
            </a:br>
            <a:r>
              <a:rPr lang="mn-MN" sz="3300" dirty="0"/>
              <a:t>    Доминант /А/ ген рецессив /а/ генийг бүрэн давамгайлж чадаагүйн улмаас дундаж шинж тэмдэг илэрч байгаа энэ үзэгдлыг бүрэн бус давамгайлал буюу удамшлын дундаж илрэл гэнэ.</a:t>
            </a:r>
            <a:r>
              <a:rPr lang="mn-MN" dirty="0"/>
              <a:t> </a:t>
            </a:r>
            <a:endParaRPr lang="en-US" dirty="0"/>
          </a:p>
        </p:txBody>
      </p:sp>
    </p:spTree>
  </p:cSld>
  <p:clrMapOvr>
    <a:masterClrMapping/>
  </p:clrMapOvr>
  <p:transition>
    <p:zoom dir="in"/>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mn-MN" dirty="0" smtClean="0"/>
              <a:t>Дэд сэдэв:</a:t>
            </a:r>
            <a:endParaRPr lang="en-US" dirty="0"/>
          </a:p>
        </p:txBody>
      </p:sp>
      <p:sp>
        <p:nvSpPr>
          <p:cNvPr id="3" name="Content Placeholder 2"/>
          <p:cNvSpPr>
            <a:spLocks noGrp="1"/>
          </p:cNvSpPr>
          <p:nvPr>
            <p:ph idx="1"/>
          </p:nvPr>
        </p:nvSpPr>
        <p:spPr>
          <a:xfrm>
            <a:off x="1143000" y="1600200"/>
            <a:ext cx="7281862" cy="4525963"/>
          </a:xfrm>
        </p:spPr>
        <p:txBody>
          <a:bodyPr/>
          <a:lstStyle/>
          <a:p>
            <a:r>
              <a:rPr lang="mn-MN" dirty="0" smtClean="0"/>
              <a:t>Менделийн хууль гарах угтвар нөхцөл</a:t>
            </a:r>
            <a:endParaRPr lang="en-US" dirty="0" smtClean="0"/>
          </a:p>
          <a:p>
            <a:r>
              <a:rPr lang="mn-MN" dirty="0" smtClean="0"/>
              <a:t>Менделийн </a:t>
            </a:r>
            <a:r>
              <a:rPr lang="en-US" dirty="0" smtClean="0"/>
              <a:t>I, II</a:t>
            </a:r>
            <a:r>
              <a:rPr lang="mn-MN" dirty="0" smtClean="0"/>
              <a:t> хууль ба моногибрид эрлийзжүүлэг </a:t>
            </a:r>
            <a:endParaRPr lang="en-US" dirty="0" smtClean="0"/>
          </a:p>
          <a:p>
            <a:r>
              <a:rPr lang="mn-MN" dirty="0" smtClean="0"/>
              <a:t>Менделийн </a:t>
            </a:r>
            <a:r>
              <a:rPr lang="en-US" dirty="0" smtClean="0"/>
              <a:t>III</a:t>
            </a:r>
            <a:r>
              <a:rPr lang="mn-MN" dirty="0" smtClean="0"/>
              <a:t> хууль дигибрид  эрлийзжүүлэг</a:t>
            </a:r>
            <a:endParaRPr lang="en-US" dirty="0" smtClean="0"/>
          </a:p>
          <a:p>
            <a:r>
              <a:rPr lang="mn-MN" dirty="0" smtClean="0"/>
              <a:t>Дүгнэлт</a:t>
            </a:r>
            <a:endParaRPr lang="en-US" dirty="0" smtClean="0"/>
          </a:p>
          <a:p>
            <a:endParaRPr lang="en-US" dirty="0" smtClean="0"/>
          </a:p>
          <a:p>
            <a:endParaRPr lang="en-US" dirty="0"/>
          </a:p>
        </p:txBody>
      </p:sp>
    </p:spTree>
  </p:cSld>
  <p:clrMapOvr>
    <a:masterClrMapping/>
  </p:clrMapOvr>
  <p:transition>
    <p:zoom dir="in"/>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95400" y="304800"/>
            <a:ext cx="7281862" cy="1143000"/>
          </a:xfrm>
        </p:spPr>
        <p:txBody>
          <a:bodyPr>
            <a:noAutofit/>
          </a:bodyPr>
          <a:lstStyle/>
          <a:p>
            <a:pPr algn="ctr"/>
            <a:r>
              <a:rPr lang="mn-MN" sz="3600" dirty="0" smtClean="0"/>
              <a:t>Менделийн </a:t>
            </a:r>
            <a:r>
              <a:rPr lang="en-US" sz="3600" dirty="0" smtClean="0"/>
              <a:t>III</a:t>
            </a:r>
            <a:r>
              <a:rPr lang="mn-MN" sz="3600" dirty="0" smtClean="0"/>
              <a:t> хууль дигибрид  эрлийзжүүлэг</a:t>
            </a:r>
            <a:r>
              <a:rPr lang="en-US" sz="3600" dirty="0" smtClean="0"/>
              <a:t/>
            </a:r>
            <a:br>
              <a:rPr lang="en-US" sz="3600" dirty="0" smtClean="0"/>
            </a:br>
            <a:endParaRPr lang="en-US" sz="3600" dirty="0"/>
          </a:p>
        </p:txBody>
      </p:sp>
      <p:sp>
        <p:nvSpPr>
          <p:cNvPr id="4" name="Content Placeholder 3"/>
          <p:cNvSpPr>
            <a:spLocks noGrp="1"/>
          </p:cNvSpPr>
          <p:nvPr>
            <p:ph idx="1"/>
          </p:nvPr>
        </p:nvSpPr>
        <p:spPr>
          <a:xfrm>
            <a:off x="990600" y="1600200"/>
            <a:ext cx="7281862" cy="5257800"/>
          </a:xfrm>
        </p:spPr>
        <p:txBody>
          <a:bodyPr>
            <a:normAutofit fontScale="62500" lnSpcReduction="20000"/>
          </a:bodyPr>
          <a:lstStyle/>
          <a:p>
            <a:r>
              <a:rPr lang="mn-MN" sz="3900" dirty="0"/>
              <a:t>Бие биеэсээ хоёр хос шинж тэмдгээрээ ялгаатай 2 бие махбодыг эрлийзжүүлэгт оруулахыг </a:t>
            </a:r>
            <a:r>
              <a:rPr lang="mn-MN" sz="3900" b="1" dirty="0"/>
              <a:t>Дигибрид эрлийзжүүлэг </a:t>
            </a:r>
            <a:r>
              <a:rPr lang="mn-MN" sz="3900" dirty="0"/>
              <a:t>гэнэ.</a:t>
            </a:r>
            <a:endParaRPr lang="en-US" sz="3900" dirty="0"/>
          </a:p>
          <a:p>
            <a:r>
              <a:rPr lang="mn-MN" sz="3900" dirty="0"/>
              <a:t>           Мендель шар өнгийн, гөлгөр гадаргуутай вандуйг ногоон өнгийн, барзгар гадаргуутай вандуйтай эрлийзжүүлэгт оруулах F, удамд 100% шар өнгийн, гөлгөр гадаргуутай вандуй гарч ирсэн.  Өөрөөр хэлбэл шар өнгийг хариуцагч А ген ногоон өнгийн а генийг, гөлгөр гадаргууг хариуцсан В ген барзгарын b генийг тус тус давамгайлаад AaBb дигетерозигот доминант генитиптэй, шар өнгийн гөлгөр гадаргуу(фенотин)-тай вандуй 100% гарч ирсэн. F</a:t>
            </a:r>
            <a:r>
              <a:rPr lang="mn-MN" sz="3900" baseline="-25000" dirty="0"/>
              <a:t>1</a:t>
            </a:r>
            <a:r>
              <a:rPr lang="mn-MN" sz="3900" dirty="0"/>
              <a:t> удамд гарсан шар өнгийн гөлгөр гадаргуутай вандуйг өөр хооронд нь эрлийзжүүлэгт оруулахад F</a:t>
            </a:r>
            <a:r>
              <a:rPr lang="mn-MN" sz="3900" baseline="-25000" dirty="0"/>
              <a:t>2</a:t>
            </a:r>
            <a:r>
              <a:rPr lang="mn-MN" sz="3900" dirty="0"/>
              <a:t> –үед үр удмын фенотип 9:3:3:1 байсан.</a:t>
            </a:r>
            <a:endParaRPr lang="en-US" sz="3900" dirty="0"/>
          </a:p>
          <a:p>
            <a:endParaRPr lang="en-US" dirty="0"/>
          </a:p>
        </p:txBody>
      </p:sp>
    </p:spTree>
  </p:cSld>
  <p:clrMapOvr>
    <a:masterClrMapping/>
  </p:clrMapOvr>
  <p:transition>
    <p:zoom dir="in"/>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mn-MN" sz="4800" dirty="0" smtClean="0"/>
              <a:t>Тайлбар:</a:t>
            </a:r>
            <a:r>
              <a:rPr lang="en-US" sz="4800" dirty="0" smtClean="0"/>
              <a:t/>
            </a:r>
            <a:br>
              <a:rPr lang="en-US" sz="4800" dirty="0" smtClean="0"/>
            </a:br>
            <a:endParaRPr lang="en-US" dirty="0"/>
          </a:p>
        </p:txBody>
      </p:sp>
      <p:sp>
        <p:nvSpPr>
          <p:cNvPr id="5" name="Content Placeholder 4"/>
          <p:cNvSpPr>
            <a:spLocks noGrp="1"/>
          </p:cNvSpPr>
          <p:nvPr>
            <p:ph sz="half" idx="2"/>
          </p:nvPr>
        </p:nvSpPr>
        <p:spPr>
          <a:xfrm>
            <a:off x="4267200" y="990600"/>
            <a:ext cx="4419600" cy="5562600"/>
          </a:xfrm>
        </p:spPr>
        <p:txBody>
          <a:bodyPr>
            <a:normAutofit fontScale="55000" lnSpcReduction="20000"/>
          </a:bodyPr>
          <a:lstStyle/>
          <a:p>
            <a:pPr>
              <a:buNone/>
            </a:pPr>
            <a:endParaRPr lang="en-US" sz="3900" dirty="0" smtClean="0"/>
          </a:p>
          <a:p>
            <a:r>
              <a:rPr lang="mn-MN" sz="3900" dirty="0" smtClean="0"/>
              <a:t>Шар өнгөтэй, гөлгөр гадаргуутай дигомозигот доминант генотиптэй (ААВВ) вандуйг ногоон өнгөтэй, барзгар гадаргуутай дигомозигот рецессив (</a:t>
            </a:r>
            <a:r>
              <a:rPr lang="en-US" sz="3900" dirty="0" err="1" smtClean="0"/>
              <a:t>aabb</a:t>
            </a:r>
            <a:r>
              <a:rPr lang="mn-MN" sz="3900" dirty="0" smtClean="0"/>
              <a:t>)</a:t>
            </a:r>
            <a:r>
              <a:rPr lang="en-US" sz="3900" dirty="0" smtClean="0"/>
              <a:t> </a:t>
            </a:r>
            <a:r>
              <a:rPr lang="en-US" sz="3900" dirty="0" err="1" smtClean="0"/>
              <a:t>генотиптэй</a:t>
            </a:r>
            <a:r>
              <a:rPr lang="en-US" sz="3900" dirty="0" smtClean="0"/>
              <a:t> </a:t>
            </a:r>
            <a:r>
              <a:rPr lang="en-US" sz="3900" dirty="0" err="1" smtClean="0"/>
              <a:t>вандуйтай</a:t>
            </a:r>
            <a:r>
              <a:rPr lang="en-US" sz="3900" dirty="0" smtClean="0"/>
              <a:t> </a:t>
            </a:r>
            <a:r>
              <a:rPr lang="en-US" sz="3900" dirty="0" err="1" smtClean="0"/>
              <a:t>эрлийзжүүлэгт</a:t>
            </a:r>
            <a:r>
              <a:rPr lang="en-US" sz="3900" dirty="0" smtClean="0"/>
              <a:t> </a:t>
            </a:r>
            <a:r>
              <a:rPr lang="en-US" sz="3900" dirty="0" err="1" smtClean="0"/>
              <a:t>оруулсан</a:t>
            </a:r>
            <a:r>
              <a:rPr lang="en-US" sz="3900" dirty="0" smtClean="0"/>
              <a:t>. ААВВ </a:t>
            </a:r>
            <a:r>
              <a:rPr lang="en-US" sz="3900" dirty="0" err="1" smtClean="0"/>
              <a:t>генотиптэй</a:t>
            </a:r>
            <a:r>
              <a:rPr lang="en-US" sz="3900" dirty="0" smtClean="0"/>
              <a:t> </a:t>
            </a:r>
            <a:r>
              <a:rPr lang="en-US" sz="3900" dirty="0" err="1" smtClean="0"/>
              <a:t>биеийг</a:t>
            </a:r>
            <a:r>
              <a:rPr lang="en-US" sz="3900" dirty="0" smtClean="0"/>
              <a:t> </a:t>
            </a:r>
            <a:r>
              <a:rPr lang="en-US" sz="3900" dirty="0" err="1" smtClean="0"/>
              <a:t>эм</a:t>
            </a:r>
            <a:r>
              <a:rPr lang="en-US" sz="3900" dirty="0" smtClean="0"/>
              <a:t> </a:t>
            </a:r>
            <a:r>
              <a:rPr lang="en-US" sz="3900" dirty="0" err="1" smtClean="0"/>
              <a:t>бодгаль</a:t>
            </a:r>
            <a:r>
              <a:rPr lang="en-US" sz="3900" dirty="0" smtClean="0"/>
              <a:t> </a:t>
            </a:r>
            <a:r>
              <a:rPr lang="en-US" sz="3900" dirty="0" err="1" smtClean="0"/>
              <a:t>гэж</a:t>
            </a:r>
            <a:r>
              <a:rPr lang="en-US" sz="3900" dirty="0" smtClean="0"/>
              <a:t> </a:t>
            </a:r>
            <a:r>
              <a:rPr lang="en-US" sz="3900" dirty="0" err="1" smtClean="0"/>
              <a:t>үзвэл</a:t>
            </a:r>
            <a:r>
              <a:rPr lang="en-US" sz="3900" dirty="0" smtClean="0"/>
              <a:t> </a:t>
            </a:r>
            <a:r>
              <a:rPr lang="en-US" sz="3900" dirty="0" err="1" smtClean="0"/>
              <a:t>мейоз</a:t>
            </a:r>
            <a:r>
              <a:rPr lang="en-US" sz="3900" dirty="0" smtClean="0"/>
              <a:t> </a:t>
            </a:r>
            <a:r>
              <a:rPr lang="en-US" sz="3900" dirty="0" err="1" smtClean="0"/>
              <a:t>хуваагдлаар</a:t>
            </a:r>
            <a:r>
              <a:rPr lang="en-US" sz="3900" dirty="0" smtClean="0"/>
              <a:t> 100% AB </a:t>
            </a:r>
            <a:r>
              <a:rPr lang="en-US" sz="3900" dirty="0" err="1" smtClean="0"/>
              <a:t>ген</a:t>
            </a:r>
            <a:r>
              <a:rPr lang="en-US" sz="3900" dirty="0" smtClean="0"/>
              <a:t> </a:t>
            </a:r>
            <a:r>
              <a:rPr lang="en-US" sz="3900" dirty="0" err="1" smtClean="0"/>
              <a:t>агуулсан</a:t>
            </a:r>
            <a:r>
              <a:rPr lang="en-US" sz="3900" dirty="0" smtClean="0"/>
              <a:t> </a:t>
            </a:r>
            <a:r>
              <a:rPr lang="en-US" sz="3900" dirty="0" err="1" smtClean="0"/>
              <a:t>эм</a:t>
            </a:r>
            <a:r>
              <a:rPr lang="en-US" sz="3900" dirty="0" smtClean="0"/>
              <a:t> </a:t>
            </a:r>
            <a:r>
              <a:rPr lang="en-US" sz="3900" dirty="0" err="1" smtClean="0"/>
              <a:t>бэлгийн</a:t>
            </a:r>
            <a:r>
              <a:rPr lang="en-US" sz="3900" dirty="0" smtClean="0"/>
              <a:t> </a:t>
            </a:r>
            <a:r>
              <a:rPr lang="en-US" sz="3900" dirty="0" err="1" smtClean="0"/>
              <a:t>эс</a:t>
            </a:r>
            <a:r>
              <a:rPr lang="en-US" sz="3900" dirty="0" smtClean="0"/>
              <a:t> </a:t>
            </a:r>
            <a:r>
              <a:rPr lang="en-US" sz="3900" dirty="0" err="1" smtClean="0"/>
              <a:t>боловсорно</a:t>
            </a:r>
            <a:r>
              <a:rPr lang="en-US" sz="3900" dirty="0" smtClean="0"/>
              <a:t>.</a:t>
            </a:r>
            <a:endParaRPr lang="mn-MN" sz="3900" dirty="0" smtClean="0"/>
          </a:p>
          <a:p>
            <a:r>
              <a:rPr lang="en-US" sz="4000" dirty="0" err="1" smtClean="0"/>
              <a:t>aabb</a:t>
            </a:r>
            <a:r>
              <a:rPr lang="en-US" sz="4000" dirty="0" smtClean="0"/>
              <a:t> </a:t>
            </a:r>
            <a:r>
              <a:rPr lang="en-US" sz="4000" dirty="0" err="1" smtClean="0"/>
              <a:t>генотиптэй</a:t>
            </a:r>
            <a:r>
              <a:rPr lang="en-US" sz="4000" dirty="0" smtClean="0"/>
              <a:t> </a:t>
            </a:r>
            <a:r>
              <a:rPr lang="en-US" sz="4000" dirty="0" err="1" smtClean="0"/>
              <a:t>биеийг</a:t>
            </a:r>
            <a:r>
              <a:rPr lang="en-US" sz="4000" dirty="0" smtClean="0"/>
              <a:t> </a:t>
            </a:r>
            <a:r>
              <a:rPr lang="en-US" sz="4000" dirty="0" err="1" smtClean="0"/>
              <a:t>эр</a:t>
            </a:r>
            <a:r>
              <a:rPr lang="en-US" sz="4000" dirty="0" smtClean="0"/>
              <a:t> </a:t>
            </a:r>
            <a:r>
              <a:rPr lang="mn-MN" sz="4000" dirty="0" smtClean="0"/>
              <a:t>б</a:t>
            </a:r>
            <a:r>
              <a:rPr lang="en-US" sz="4000" dirty="0" err="1" smtClean="0"/>
              <a:t>одгаль</a:t>
            </a:r>
            <a:r>
              <a:rPr lang="mn-MN" sz="4000" dirty="0" smtClean="0"/>
              <a:t> гэж үзвэл мейоз хуваагдлаар 100% ab генийг агуулсан эр бэлгийн эс </a:t>
            </a:r>
            <a:r>
              <a:rPr lang="en-US" sz="4000" dirty="0" smtClean="0"/>
              <a:t>(</a:t>
            </a:r>
            <a:r>
              <a:rPr lang="mn-MN" sz="4000" dirty="0" smtClean="0"/>
              <a:t>гамет</a:t>
            </a:r>
            <a:r>
              <a:rPr lang="en-US" sz="4000" dirty="0" smtClean="0"/>
              <a:t>)</a:t>
            </a:r>
            <a:r>
              <a:rPr lang="mn-MN" sz="4000" dirty="0" smtClean="0"/>
              <a:t> үүснэ.</a:t>
            </a:r>
            <a:r>
              <a:rPr lang="en-US" sz="3900" dirty="0" smtClean="0"/>
              <a:t> </a:t>
            </a:r>
          </a:p>
          <a:p>
            <a:endParaRPr lang="en-US" dirty="0"/>
          </a:p>
        </p:txBody>
      </p:sp>
      <p:pic>
        <p:nvPicPr>
          <p:cNvPr id="6" name="Picture 2"/>
          <p:cNvPicPr>
            <a:picLocks noChangeAspect="1" noChangeArrowheads="1"/>
          </p:cNvPicPr>
          <p:nvPr/>
        </p:nvPicPr>
        <p:blipFill>
          <a:blip r:embed="rId2" cstate="print"/>
          <a:srcRect/>
          <a:stretch>
            <a:fillRect/>
          </a:stretch>
        </p:blipFill>
        <p:spPr bwMode="auto">
          <a:xfrm>
            <a:off x="457200" y="1447800"/>
            <a:ext cx="4114800" cy="4724400"/>
          </a:xfrm>
          <a:prstGeom prst="rect">
            <a:avLst/>
          </a:prstGeom>
          <a:noFill/>
          <a:ln w="9525">
            <a:noFill/>
            <a:miter lim="800000"/>
            <a:headEnd/>
            <a:tailEnd/>
          </a:ln>
          <a:effectLst/>
        </p:spPr>
      </p:pic>
    </p:spTree>
  </p:cSld>
  <p:clrMapOvr>
    <a:masterClrMapping/>
  </p:clrMapOvr>
  <p:transition>
    <p:zoom dir="in"/>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533400"/>
            <a:ext cx="7543800" cy="6324600"/>
          </a:xfrm>
        </p:spPr>
        <p:txBody>
          <a:bodyPr>
            <a:normAutofit fontScale="90000"/>
          </a:bodyPr>
          <a:lstStyle/>
          <a:p>
            <a:r>
              <a:rPr lang="mn-MN" dirty="0" smtClean="0"/>
              <a:t/>
            </a:r>
            <a:br>
              <a:rPr lang="mn-MN" dirty="0" smtClean="0"/>
            </a:br>
            <a:r>
              <a:rPr lang="mn-MN" sz="3300" dirty="0" smtClean="0"/>
              <a:t>АВ генийг  агуулсан эм бэлгийн эс ab генийг агуулсан эр бэлгийн эстэй үр тогтоход F</a:t>
            </a:r>
            <a:r>
              <a:rPr lang="en-US" sz="3300" baseline="-25000" dirty="0" smtClean="0"/>
              <a:t>1</a:t>
            </a:r>
            <a:r>
              <a:rPr lang="en-US" sz="3300" dirty="0" smtClean="0"/>
              <a:t> </a:t>
            </a:r>
            <a:r>
              <a:rPr lang="en-US" sz="3300" dirty="0" err="1" smtClean="0"/>
              <a:t>удамд</a:t>
            </a:r>
            <a:r>
              <a:rPr lang="en-US" sz="3300" dirty="0" smtClean="0"/>
              <a:t> 100%AaBb-дигетерозигот </a:t>
            </a:r>
            <a:r>
              <a:rPr lang="en-US" sz="3300" dirty="0" err="1" smtClean="0"/>
              <a:t>доминант</a:t>
            </a:r>
            <a:r>
              <a:rPr lang="en-US" sz="3300" dirty="0" smtClean="0"/>
              <a:t> </a:t>
            </a:r>
            <a:r>
              <a:rPr lang="en-US" sz="3300" dirty="0" err="1" smtClean="0"/>
              <a:t>генотиптэй</a:t>
            </a:r>
            <a:r>
              <a:rPr lang="en-US" sz="3300" dirty="0" smtClean="0"/>
              <a:t> </a:t>
            </a:r>
            <a:r>
              <a:rPr lang="en-US" sz="3300" dirty="0" err="1" smtClean="0"/>
              <a:t>шар</a:t>
            </a:r>
            <a:r>
              <a:rPr lang="en-US" sz="3300" dirty="0" smtClean="0"/>
              <a:t> </a:t>
            </a:r>
            <a:r>
              <a:rPr lang="en-US" sz="3300" dirty="0" err="1" smtClean="0"/>
              <a:t>өнгөтэй</a:t>
            </a:r>
            <a:r>
              <a:rPr lang="en-US" sz="3300" dirty="0" smtClean="0"/>
              <a:t>, </a:t>
            </a:r>
            <a:r>
              <a:rPr lang="en-US" sz="3300" dirty="0" err="1" smtClean="0"/>
              <a:t>гөлгөр</a:t>
            </a:r>
            <a:r>
              <a:rPr lang="en-US" sz="3300" dirty="0" smtClean="0"/>
              <a:t> </a:t>
            </a:r>
            <a:r>
              <a:rPr lang="en-US" sz="3300" dirty="0" err="1" smtClean="0"/>
              <a:t>гадаргуутай</a:t>
            </a:r>
            <a:r>
              <a:rPr lang="en-US" sz="3300" dirty="0" smtClean="0"/>
              <a:t> (</a:t>
            </a:r>
            <a:r>
              <a:rPr lang="mn-MN" sz="3300" dirty="0" smtClean="0"/>
              <a:t>фенотиптэй</a:t>
            </a:r>
            <a:r>
              <a:rPr lang="en-US" sz="3300" dirty="0" smtClean="0"/>
              <a:t>)</a:t>
            </a:r>
            <a:r>
              <a:rPr lang="mn-MN" sz="3300" dirty="0" smtClean="0"/>
              <a:t> вандуй гарч ирсэн.</a:t>
            </a:r>
            <a:br>
              <a:rPr lang="mn-MN" sz="3300" dirty="0" smtClean="0"/>
            </a:br>
            <a:r>
              <a:rPr lang="mn-MN" sz="3200" dirty="0" smtClean="0"/>
              <a:t> F</a:t>
            </a:r>
            <a:r>
              <a:rPr lang="en-US" sz="3200" baseline="-25000" dirty="0" smtClean="0"/>
              <a:t>1 </a:t>
            </a:r>
            <a:r>
              <a:rPr lang="en-US" sz="3200" dirty="0" err="1" smtClean="0"/>
              <a:t>удамд</a:t>
            </a:r>
            <a:r>
              <a:rPr lang="en-US" sz="3200" dirty="0" smtClean="0"/>
              <a:t> </a:t>
            </a:r>
            <a:r>
              <a:rPr lang="en-US" sz="3200" dirty="0" err="1" smtClean="0"/>
              <a:t>гарсан</a:t>
            </a:r>
            <a:r>
              <a:rPr lang="en-US" sz="3200" dirty="0" smtClean="0"/>
              <a:t> </a:t>
            </a:r>
            <a:r>
              <a:rPr lang="en-US" sz="3200" dirty="0" err="1" smtClean="0"/>
              <a:t>AaBb</a:t>
            </a:r>
            <a:r>
              <a:rPr lang="en-US" sz="3200" dirty="0" smtClean="0"/>
              <a:t> </a:t>
            </a:r>
            <a:r>
              <a:rPr lang="en-US" sz="3200" dirty="0" err="1" smtClean="0"/>
              <a:t>шар</a:t>
            </a:r>
            <a:r>
              <a:rPr lang="en-US" sz="3200" dirty="0" smtClean="0"/>
              <a:t> </a:t>
            </a:r>
            <a:r>
              <a:rPr lang="en-US" sz="3200" dirty="0" err="1" smtClean="0"/>
              <a:t>өнгөтэй</a:t>
            </a:r>
            <a:r>
              <a:rPr lang="mn-MN" sz="3200" dirty="0" smtClean="0"/>
              <a:t>, гөлгөр гадаргуутай вандуйнуудыг өөр хооронд нь тоос хүртээсэн. Эрлийзжүүлэгт оруулсан </a:t>
            </a:r>
            <a:r>
              <a:rPr lang="en-US" sz="3200" dirty="0" err="1" smtClean="0"/>
              <a:t>AaBb</a:t>
            </a:r>
            <a:r>
              <a:rPr lang="en-US" sz="3200" dirty="0" smtClean="0"/>
              <a:t> </a:t>
            </a:r>
            <a:r>
              <a:rPr lang="en-US" sz="3200" dirty="0" err="1" smtClean="0"/>
              <a:t>дигетерозигот</a:t>
            </a:r>
            <a:r>
              <a:rPr lang="en-US" sz="3200" dirty="0" smtClean="0"/>
              <a:t> </a:t>
            </a:r>
            <a:r>
              <a:rPr lang="en-US" sz="3200" dirty="0" err="1" smtClean="0"/>
              <a:t>доминант</a:t>
            </a:r>
            <a:r>
              <a:rPr lang="en-US" sz="3200" dirty="0" smtClean="0"/>
              <a:t>  </a:t>
            </a:r>
            <a:r>
              <a:rPr lang="en-US" sz="3200" dirty="0" err="1" smtClean="0"/>
              <a:t>генотиптэй</a:t>
            </a:r>
            <a:r>
              <a:rPr lang="en-US" sz="3200" dirty="0" smtClean="0"/>
              <a:t> </a:t>
            </a:r>
            <a:r>
              <a:rPr lang="en-US" sz="3200" dirty="0" err="1" smtClean="0"/>
              <a:t>эр</a:t>
            </a:r>
            <a:r>
              <a:rPr lang="en-US" sz="3200" dirty="0" smtClean="0"/>
              <a:t> </a:t>
            </a:r>
            <a:r>
              <a:rPr lang="en-US" sz="3200" dirty="0" err="1" smtClean="0"/>
              <a:t>эм</a:t>
            </a:r>
            <a:r>
              <a:rPr lang="en-US" sz="3200" dirty="0" smtClean="0"/>
              <a:t> </a:t>
            </a:r>
            <a:r>
              <a:rPr lang="en-US" sz="3200" dirty="0" err="1" smtClean="0"/>
              <a:t>биеүдэс</a:t>
            </a:r>
            <a:r>
              <a:rPr lang="en-US" sz="3200" dirty="0" smtClean="0"/>
              <a:t> AB</a:t>
            </a:r>
            <a:r>
              <a:rPr lang="mn-MN" sz="3200" dirty="0" smtClean="0"/>
              <a:t>, </a:t>
            </a:r>
            <a:r>
              <a:rPr lang="en-US" sz="3200" dirty="0" err="1" smtClean="0"/>
              <a:t>Ab</a:t>
            </a:r>
            <a:r>
              <a:rPr lang="mn-MN" sz="3200" dirty="0" smtClean="0"/>
              <a:t>,</a:t>
            </a:r>
            <a:r>
              <a:rPr lang="en-US" sz="3200" dirty="0" err="1" smtClean="0"/>
              <a:t>aB</a:t>
            </a:r>
            <a:r>
              <a:rPr lang="mn-MN" sz="3200" dirty="0" smtClean="0"/>
              <a:t>,</a:t>
            </a:r>
            <a:r>
              <a:rPr lang="en-US" sz="3200" dirty="0" err="1" smtClean="0"/>
              <a:t>ab</a:t>
            </a:r>
            <a:r>
              <a:rPr lang="en-US" sz="3200" dirty="0" smtClean="0"/>
              <a:t> </a:t>
            </a:r>
            <a:r>
              <a:rPr lang="mn-MN" sz="3200" dirty="0" smtClean="0"/>
              <a:t>генийг агуулсан 4 төрлийн эр, эм бэлгийн эсүүд мейоз хуваагдлаар үүснэ </a:t>
            </a:r>
            <a:r>
              <a:rPr lang="en-US" sz="3300" dirty="0" smtClean="0"/>
              <a:t/>
            </a:r>
            <a:br>
              <a:rPr lang="en-US" sz="3300" dirty="0" smtClean="0"/>
            </a:br>
            <a:endParaRPr lang="en-US" sz="3300" dirty="0"/>
          </a:p>
        </p:txBody>
      </p:sp>
    </p:spTree>
  </p:cSld>
  <p:clrMapOvr>
    <a:masterClrMapping/>
  </p:clrMapOvr>
  <p:transition>
    <p:zoom dir="in"/>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mn-MN" dirty="0" smtClean="0"/>
              <a:t>Тайлбар</a:t>
            </a:r>
            <a:br>
              <a:rPr lang="mn-MN" dirty="0" smtClean="0"/>
            </a:br>
            <a:endParaRPr lang="en-US" dirty="0"/>
          </a:p>
        </p:txBody>
      </p:sp>
      <p:pic>
        <p:nvPicPr>
          <p:cNvPr id="3074" name="Picture 2"/>
          <p:cNvPicPr>
            <a:picLocks noGrp="1" noChangeAspect="1" noChangeArrowheads="1"/>
          </p:cNvPicPr>
          <p:nvPr>
            <p:ph sz="half" idx="1"/>
          </p:nvPr>
        </p:nvPicPr>
        <p:blipFill>
          <a:blip r:embed="rId2" cstate="print"/>
          <a:stretch>
            <a:fillRect/>
          </a:stretch>
        </p:blipFill>
        <p:spPr bwMode="auto">
          <a:xfrm>
            <a:off x="152400" y="1295400"/>
            <a:ext cx="4953000" cy="5029200"/>
          </a:xfrm>
          <a:prstGeom prst="rect">
            <a:avLst/>
          </a:prstGeom>
          <a:noFill/>
          <a:ln w="9525">
            <a:noFill/>
            <a:miter lim="800000"/>
            <a:headEnd/>
            <a:tailEnd/>
          </a:ln>
        </p:spPr>
      </p:pic>
      <p:sp>
        <p:nvSpPr>
          <p:cNvPr id="5" name="Content Placeholder 4"/>
          <p:cNvSpPr>
            <a:spLocks noGrp="1"/>
          </p:cNvSpPr>
          <p:nvPr>
            <p:ph sz="half" idx="2"/>
          </p:nvPr>
        </p:nvSpPr>
        <p:spPr>
          <a:xfrm>
            <a:off x="4953000" y="685800"/>
            <a:ext cx="3657600" cy="5821363"/>
          </a:xfrm>
        </p:spPr>
        <p:txBody>
          <a:bodyPr>
            <a:normAutofit fontScale="92500"/>
          </a:bodyPr>
          <a:lstStyle/>
          <a:p>
            <a:r>
              <a:rPr lang="mn-MN" dirty="0" smtClean="0"/>
              <a:t>Энэ 4 төрлийн эр, эм бэлгийн эсүүд янз бүрийн хоршлоор нийлж үр удам тогтоход F</a:t>
            </a:r>
            <a:r>
              <a:rPr lang="mn-MN" baseline="-25000" dirty="0" smtClean="0"/>
              <a:t>2</a:t>
            </a:r>
            <a:r>
              <a:rPr lang="mn-MN" dirty="0" smtClean="0"/>
              <a:t> удамд 16 хоршил бүхий бие махбодууд үүснэ. Эдгээр 16 бие махбодын генотип, фенотипийг пиннетийн тор ашиглан тодорхойлдог.</a:t>
            </a:r>
            <a:endParaRPr lang="en-US" dirty="0" smtClean="0"/>
          </a:p>
          <a:p>
            <a:endParaRPr lang="en-US" dirty="0"/>
          </a:p>
        </p:txBody>
      </p:sp>
    </p:spTree>
  </p:cSld>
  <p:clrMapOvr>
    <a:masterClrMapping/>
  </p:clrMapOvr>
  <p:transition>
    <p:zoom dir="in"/>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mn-MN" dirty="0" smtClean="0"/>
              <a:t>Гамемуудын хоршлын дүнд үүсэх үр удмуудын генотип, фенотипийг тодорхойлох хялбар аргыг Английн генетикч Р.Пиннэт боловсруулсан бөгөөд пиннетийн тор гэж нэрлэдэг.</a:t>
            </a:r>
            <a:endParaRPr lang="en-US" dirty="0"/>
          </a:p>
        </p:txBody>
      </p:sp>
    </p:spTree>
  </p:cSld>
  <p:clrMapOvr>
    <a:masterClrMapping/>
  </p:clrMapOvr>
  <p:transition>
    <p:zoom dir="in"/>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381000"/>
            <a:ext cx="7281862" cy="1143000"/>
          </a:xfrm>
        </p:spPr>
        <p:txBody>
          <a:bodyPr>
            <a:normAutofit fontScale="90000"/>
          </a:bodyPr>
          <a:lstStyle/>
          <a:p>
            <a:r>
              <a:rPr lang="en-US" sz="3300" dirty="0" smtClean="0"/>
              <a:t/>
            </a:r>
            <a:br>
              <a:rPr lang="en-US" sz="3300" dirty="0" smtClean="0"/>
            </a:br>
            <a:r>
              <a:rPr lang="en-US" sz="3300" dirty="0" smtClean="0"/>
              <a:t/>
            </a:r>
            <a:br>
              <a:rPr lang="en-US" sz="3300" dirty="0" smtClean="0"/>
            </a:br>
            <a:r>
              <a:rPr lang="en-US" sz="3300" dirty="0" smtClean="0"/>
              <a:t/>
            </a:r>
            <a:br>
              <a:rPr lang="en-US" sz="3300" dirty="0" smtClean="0"/>
            </a:br>
            <a:r>
              <a:rPr lang="en-US" sz="3300" dirty="0" smtClean="0"/>
              <a:t/>
            </a:r>
            <a:br>
              <a:rPr lang="en-US" sz="3300" dirty="0" smtClean="0"/>
            </a:br>
            <a:r>
              <a:rPr lang="en-US" sz="3300" dirty="0" smtClean="0"/>
              <a:t/>
            </a:r>
            <a:br>
              <a:rPr lang="en-US" sz="3300" dirty="0" smtClean="0"/>
            </a:br>
            <a:r>
              <a:rPr lang="en-US" sz="3300" dirty="0" smtClean="0"/>
              <a:t/>
            </a:r>
            <a:br>
              <a:rPr lang="en-US" sz="3300" dirty="0" smtClean="0"/>
            </a:br>
            <a:r>
              <a:rPr lang="en-US" sz="3300" dirty="0" smtClean="0"/>
              <a:t/>
            </a:r>
            <a:br>
              <a:rPr lang="en-US" sz="3300" dirty="0" smtClean="0"/>
            </a:br>
            <a:r>
              <a:rPr lang="en-US" sz="3300" dirty="0" smtClean="0"/>
              <a:t/>
            </a:r>
            <a:br>
              <a:rPr lang="en-US" sz="3300" dirty="0" smtClean="0"/>
            </a:br>
            <a:r>
              <a:rPr lang="en-US" sz="3300" dirty="0" smtClean="0"/>
              <a:t/>
            </a:r>
            <a:br>
              <a:rPr lang="en-US" sz="3300" dirty="0" smtClean="0"/>
            </a:br>
            <a:r>
              <a:rPr lang="en-US" sz="3300" dirty="0" smtClean="0"/>
              <a:t/>
            </a:r>
            <a:br>
              <a:rPr lang="en-US" sz="3300" dirty="0" smtClean="0"/>
            </a:br>
            <a:r>
              <a:rPr lang="en-US" sz="3300" dirty="0" smtClean="0"/>
              <a:t/>
            </a:r>
            <a:br>
              <a:rPr lang="en-US" sz="3300" dirty="0" smtClean="0"/>
            </a:br>
            <a:r>
              <a:rPr lang="mn-MN" sz="3300" dirty="0" smtClean="0"/>
              <a:t>Уг торын нэгдүгээр баганы нүд бүхэнд эм биеэс гарах эм бэлгийн эсүүдийг цувруулан бичнэ. Харин нэгдүгээр мөрний нүд бүхэнд эр биеэс гарах эр бэлгийн эсүүдийг цувруулан бичиж, торын үлдсэн нүд бүхэнд уг  гаметуудын хоршлоос гарах биеийг  генотипийг бичнэ.  Олон хос аллель ген бүхий бие махбодуудын эрлийзжүүлгээс гарах үр удмын генотип, фенотипийг тодорхойлоход пиннетийн тор ашиглах нь тохиромжтой.</a:t>
            </a:r>
            <a:r>
              <a:rPr lang="en-US" dirty="0" smtClean="0"/>
              <a:t/>
            </a:r>
            <a:br>
              <a:rPr lang="en-US" dirty="0" smtClean="0"/>
            </a:br>
            <a:endParaRPr lang="en-US" dirty="0"/>
          </a:p>
        </p:txBody>
      </p:sp>
    </p:spTree>
  </p:cSld>
  <p:clrMapOvr>
    <a:masterClrMapping/>
  </p:clrMapOvr>
  <p:transition>
    <p:zoom dir="in"/>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371600" y="914400"/>
            <a:ext cx="7281862" cy="1143000"/>
          </a:xfrm>
        </p:spPr>
        <p:txBody>
          <a:bodyPr>
            <a:normAutofit fontScale="90000"/>
          </a:bodyPr>
          <a:lstStyle/>
          <a:p>
            <a:r>
              <a:rPr lang="en-US" dirty="0" smtClean="0"/>
              <a:t>F</a:t>
            </a:r>
            <a:r>
              <a:rPr lang="en-US" baseline="-25000" dirty="0" smtClean="0"/>
              <a:t>2</a:t>
            </a:r>
            <a:r>
              <a:rPr lang="en-US" dirty="0" smtClean="0"/>
              <a:t>-удмын </a:t>
            </a:r>
            <a:r>
              <a:rPr lang="en-US" dirty="0" err="1" smtClean="0"/>
              <a:t>генотип</a:t>
            </a:r>
            <a:r>
              <a:rPr lang="en-US" dirty="0" smtClean="0"/>
              <a:t>, </a:t>
            </a:r>
            <a:r>
              <a:rPr lang="en-US" dirty="0" err="1" smtClean="0"/>
              <a:t>фенотипийг</a:t>
            </a:r>
            <a:r>
              <a:rPr lang="en-US" dirty="0" smtClean="0"/>
              <a:t> </a:t>
            </a:r>
            <a:r>
              <a:rPr lang="en-US" dirty="0" err="1" smtClean="0"/>
              <a:t>тодорхойлъё</a:t>
            </a:r>
            <a:r>
              <a:rPr lang="en-US" dirty="0" smtClean="0"/>
              <a:t>.</a:t>
            </a:r>
            <a:br>
              <a:rPr lang="en-US" dirty="0" smtClean="0"/>
            </a:br>
            <a:endParaRPr lang="en-US" dirty="0"/>
          </a:p>
        </p:txBody>
      </p:sp>
      <p:sp>
        <p:nvSpPr>
          <p:cNvPr id="4" name="Content Placeholder 3"/>
          <p:cNvSpPr>
            <a:spLocks noGrp="1"/>
          </p:cNvSpPr>
          <p:nvPr>
            <p:ph idx="1"/>
          </p:nvPr>
        </p:nvSpPr>
        <p:spPr>
          <a:xfrm>
            <a:off x="1295400" y="2667000"/>
            <a:ext cx="7281862" cy="4525963"/>
          </a:xfrm>
        </p:spPr>
        <p:txBody>
          <a:bodyPr/>
          <a:lstStyle/>
          <a:p>
            <a:r>
              <a:rPr lang="mn-MN" dirty="0" smtClean="0"/>
              <a:t>Пиннетийн тороос харахад ААВВ генотиптэй бие-</a:t>
            </a:r>
            <a:r>
              <a:rPr lang="en-US" dirty="0" smtClean="0"/>
              <a:t>1, </a:t>
            </a:r>
            <a:r>
              <a:rPr lang="en-US" dirty="0" err="1" smtClean="0"/>
              <a:t>AABb</a:t>
            </a:r>
            <a:r>
              <a:rPr lang="mn-MN" dirty="0" smtClean="0"/>
              <a:t>-</a:t>
            </a:r>
            <a:r>
              <a:rPr lang="en-US" dirty="0" smtClean="0"/>
              <a:t>2, </a:t>
            </a:r>
            <a:r>
              <a:rPr lang="en-US" dirty="0" err="1" smtClean="0"/>
              <a:t>AaBB</a:t>
            </a:r>
            <a:r>
              <a:rPr lang="mn-MN" dirty="0" smtClean="0"/>
              <a:t>-</a:t>
            </a:r>
            <a:r>
              <a:rPr lang="en-US" dirty="0" smtClean="0"/>
              <a:t>2, </a:t>
            </a:r>
            <a:r>
              <a:rPr lang="en-US" dirty="0" err="1" smtClean="0"/>
              <a:t>AaBb</a:t>
            </a:r>
            <a:r>
              <a:rPr lang="mn-MN" dirty="0" smtClean="0"/>
              <a:t>-</a:t>
            </a:r>
            <a:r>
              <a:rPr lang="en-US" dirty="0" smtClean="0"/>
              <a:t>4, </a:t>
            </a:r>
            <a:r>
              <a:rPr lang="en-US" dirty="0" err="1" smtClean="0"/>
              <a:t>AAbb</a:t>
            </a:r>
            <a:r>
              <a:rPr lang="mn-MN" dirty="0" smtClean="0"/>
              <a:t>-</a:t>
            </a:r>
            <a:r>
              <a:rPr lang="en-US" dirty="0" smtClean="0"/>
              <a:t>1, </a:t>
            </a:r>
            <a:r>
              <a:rPr lang="en-US" dirty="0" err="1" smtClean="0"/>
              <a:t>Aabb</a:t>
            </a:r>
            <a:r>
              <a:rPr lang="en-US" dirty="0" smtClean="0"/>
              <a:t> </a:t>
            </a:r>
            <a:r>
              <a:rPr lang="mn-MN" dirty="0" smtClean="0"/>
              <a:t>-</a:t>
            </a:r>
            <a:r>
              <a:rPr lang="en-US" dirty="0" smtClean="0"/>
              <a:t>2, </a:t>
            </a:r>
            <a:r>
              <a:rPr lang="en-US" dirty="0" err="1" smtClean="0"/>
              <a:t>aaBB</a:t>
            </a:r>
            <a:r>
              <a:rPr lang="mn-MN" dirty="0" smtClean="0"/>
              <a:t>-</a:t>
            </a:r>
            <a:r>
              <a:rPr lang="en-US" dirty="0" smtClean="0"/>
              <a:t>1, </a:t>
            </a:r>
            <a:r>
              <a:rPr lang="en-US" dirty="0" err="1" smtClean="0"/>
              <a:t>aaBb</a:t>
            </a:r>
            <a:r>
              <a:rPr lang="mn-MN" dirty="0" smtClean="0"/>
              <a:t>-</a:t>
            </a:r>
            <a:r>
              <a:rPr lang="en-US" dirty="0" smtClean="0"/>
              <a:t>2, </a:t>
            </a:r>
            <a:r>
              <a:rPr lang="en-US" dirty="0" err="1" smtClean="0"/>
              <a:t>aabb</a:t>
            </a:r>
            <a:r>
              <a:rPr lang="mn-MN" dirty="0" smtClean="0"/>
              <a:t>-</a:t>
            </a:r>
            <a:r>
              <a:rPr lang="en-US" dirty="0" smtClean="0"/>
              <a:t>1 </a:t>
            </a:r>
            <a:r>
              <a:rPr lang="en-US" dirty="0" err="1" smtClean="0"/>
              <a:t>байна</a:t>
            </a:r>
            <a:r>
              <a:rPr lang="en-US" dirty="0" smtClean="0"/>
              <a:t>. </a:t>
            </a:r>
            <a:r>
              <a:rPr lang="en-US" dirty="0" err="1" smtClean="0"/>
              <a:t>Үүнээс</a:t>
            </a:r>
            <a:r>
              <a:rPr lang="en-US" dirty="0" smtClean="0"/>
              <a:t> </a:t>
            </a:r>
            <a:r>
              <a:rPr lang="mn-MN" dirty="0" smtClean="0"/>
              <a:t>үзвэл </a:t>
            </a:r>
            <a:r>
              <a:rPr lang="mn-MN" b="1" dirty="0" smtClean="0"/>
              <a:t>генотип 1:2:2:4:1:2:1:2:1 </a:t>
            </a:r>
            <a:r>
              <a:rPr lang="mn-MN" dirty="0" smtClean="0"/>
              <a:t>байна.</a:t>
            </a:r>
            <a:endParaRPr lang="en-US" dirty="0" smtClean="0"/>
          </a:p>
          <a:p>
            <a:endParaRPr lang="en-US" dirty="0"/>
          </a:p>
        </p:txBody>
      </p:sp>
    </p:spTree>
  </p:cSld>
  <p:clrMapOvr>
    <a:masterClrMapping/>
  </p:clrMapOvr>
  <p:transition>
    <p:zoom dir="in"/>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
            </a:r>
            <a:br>
              <a:rPr lang="en-US" dirty="0" smtClean="0"/>
            </a:br>
            <a:r>
              <a:rPr lang="en-US" dirty="0" smtClean="0"/>
              <a:t/>
            </a:r>
            <a:br>
              <a:rPr lang="en-US" dirty="0" smtClean="0"/>
            </a:br>
            <a:r>
              <a:rPr lang="mn-MN" dirty="0" smtClean="0"/>
              <a:t>Мендель F</a:t>
            </a:r>
            <a:r>
              <a:rPr lang="en-US" baseline="-25000" dirty="0" smtClean="0"/>
              <a:t>2</a:t>
            </a:r>
            <a:r>
              <a:rPr lang="en-US" dirty="0" smtClean="0"/>
              <a:t>-удамд </a:t>
            </a:r>
            <a:r>
              <a:rPr lang="en-US" dirty="0" err="1" smtClean="0"/>
              <a:t>гарсан</a:t>
            </a:r>
            <a:r>
              <a:rPr lang="en-US" dirty="0" smtClean="0"/>
              <a:t> 566 </a:t>
            </a:r>
            <a:r>
              <a:rPr lang="en-US" dirty="0" err="1" smtClean="0"/>
              <a:t>үрийн</a:t>
            </a:r>
            <a:r>
              <a:rPr lang="en-US" dirty="0" smtClean="0"/>
              <a:t> </a:t>
            </a:r>
            <a:r>
              <a:rPr lang="en-US" dirty="0" err="1" smtClean="0"/>
              <a:t>фенотипийг</a:t>
            </a:r>
            <a:r>
              <a:rPr lang="en-US" dirty="0" smtClean="0"/>
              <a:t> </a:t>
            </a:r>
            <a:r>
              <a:rPr lang="en-US" dirty="0" err="1" smtClean="0"/>
              <a:t>судлан</a:t>
            </a:r>
            <a:r>
              <a:rPr lang="en-US" dirty="0" smtClean="0"/>
              <a:t> </a:t>
            </a:r>
            <a:r>
              <a:rPr lang="en-US" dirty="0" err="1" smtClean="0"/>
              <a:t>үзэхэд</a:t>
            </a:r>
            <a:r>
              <a:rPr lang="en-US" dirty="0" smtClean="0"/>
              <a:t>:</a:t>
            </a:r>
            <a:br>
              <a:rPr lang="en-US" dirty="0" smtClean="0"/>
            </a:br>
            <a:endParaRPr lang="en-US" dirty="0"/>
          </a:p>
        </p:txBody>
      </p:sp>
      <p:sp>
        <p:nvSpPr>
          <p:cNvPr id="4" name="Content Placeholder 3"/>
          <p:cNvSpPr>
            <a:spLocks noGrp="1"/>
          </p:cNvSpPr>
          <p:nvPr>
            <p:ph idx="1"/>
          </p:nvPr>
        </p:nvSpPr>
        <p:spPr>
          <a:xfrm>
            <a:off x="457200" y="2057400"/>
            <a:ext cx="8077200" cy="4800600"/>
          </a:xfrm>
        </p:spPr>
        <p:txBody>
          <a:bodyPr>
            <a:normAutofit fontScale="77500" lnSpcReduction="20000"/>
          </a:bodyPr>
          <a:lstStyle/>
          <a:p>
            <a:r>
              <a:rPr lang="mn-MN" dirty="0" smtClean="0"/>
              <a:t>315-шар өнгөтэй, гөлгөр гадаргуутай</a:t>
            </a:r>
            <a:endParaRPr lang="en-US" dirty="0" smtClean="0"/>
          </a:p>
          <a:p>
            <a:r>
              <a:rPr lang="mn-MN" dirty="0" smtClean="0"/>
              <a:t>     101</a:t>
            </a:r>
            <a:r>
              <a:rPr lang="en-US" dirty="0" smtClean="0"/>
              <a:t>-</a:t>
            </a:r>
            <a:r>
              <a:rPr lang="mn-MN" dirty="0" smtClean="0"/>
              <a:t>шар өнгөтэй, барзгар гадаргуутай</a:t>
            </a:r>
            <a:endParaRPr lang="en-US" dirty="0" smtClean="0"/>
          </a:p>
          <a:p>
            <a:r>
              <a:rPr lang="mn-MN" dirty="0" smtClean="0"/>
              <a:t>     108</a:t>
            </a:r>
            <a:r>
              <a:rPr lang="en-US" dirty="0" smtClean="0"/>
              <a:t>-</a:t>
            </a:r>
            <a:r>
              <a:rPr lang="mn-MN" dirty="0" smtClean="0"/>
              <a:t>ногоон өнгөтэй, гөлгөр гадаргуутай</a:t>
            </a:r>
            <a:endParaRPr lang="en-US" dirty="0" smtClean="0"/>
          </a:p>
          <a:p>
            <a:r>
              <a:rPr lang="mn-MN" dirty="0" smtClean="0"/>
              <a:t>     32</a:t>
            </a:r>
            <a:r>
              <a:rPr lang="en-US" dirty="0" smtClean="0"/>
              <a:t>-</a:t>
            </a:r>
            <a:r>
              <a:rPr lang="mn-MN" dirty="0" smtClean="0"/>
              <a:t>ногоон өнгөтэй, барзгар гадаргуутай байжээ.</a:t>
            </a:r>
            <a:endParaRPr lang="en-US" dirty="0" smtClean="0"/>
          </a:p>
          <a:p>
            <a:pPr>
              <a:buNone/>
            </a:pPr>
            <a:r>
              <a:rPr lang="mn-MN" dirty="0" smtClean="0"/>
              <a:t>Өөрөөр хэлбэл</a:t>
            </a:r>
            <a:endParaRPr lang="en-US" dirty="0" smtClean="0"/>
          </a:p>
          <a:p>
            <a:r>
              <a:rPr lang="mn-MN" dirty="0" smtClean="0"/>
              <a:t>     АВ ген агуулсан шар өнгийн гөлгөр гадаргуутай вандуй-9</a:t>
            </a:r>
            <a:endParaRPr lang="en-US" dirty="0" smtClean="0"/>
          </a:p>
          <a:p>
            <a:r>
              <a:rPr lang="mn-MN" dirty="0" smtClean="0"/>
              <a:t>     Ab шар өнгийн барзгар гадаргуутай вандуй-3</a:t>
            </a:r>
            <a:endParaRPr lang="en-US" dirty="0" smtClean="0"/>
          </a:p>
          <a:p>
            <a:r>
              <a:rPr lang="mn-MN" dirty="0" smtClean="0"/>
              <a:t>     аВ ногоон өнгийн гөлгөр гадаргуутай вандуй-3</a:t>
            </a:r>
            <a:endParaRPr lang="en-US" dirty="0" smtClean="0"/>
          </a:p>
          <a:p>
            <a:r>
              <a:rPr lang="en-US" dirty="0" smtClean="0"/>
              <a:t>     </a:t>
            </a:r>
            <a:r>
              <a:rPr lang="en-US" dirty="0" err="1" smtClean="0"/>
              <a:t>ab</a:t>
            </a:r>
            <a:r>
              <a:rPr lang="mn-MN" dirty="0" smtClean="0"/>
              <a:t> ногоон өнгийн барзгар гадаргуутай вандуй</a:t>
            </a:r>
            <a:r>
              <a:rPr lang="en-US" dirty="0" smtClean="0"/>
              <a:t> -1</a:t>
            </a:r>
            <a:r>
              <a:rPr lang="mn-MN" dirty="0" smtClean="0"/>
              <a:t> байна.</a:t>
            </a:r>
            <a:endParaRPr lang="en-US" dirty="0" smtClean="0"/>
          </a:p>
          <a:p>
            <a:pPr>
              <a:buNone/>
            </a:pPr>
            <a:r>
              <a:rPr lang="mn-MN" dirty="0" smtClean="0"/>
              <a:t>Үүнээс үзвэл </a:t>
            </a:r>
            <a:r>
              <a:rPr lang="mn-MN" b="1" dirty="0" smtClean="0"/>
              <a:t>фенотип</a:t>
            </a:r>
            <a:r>
              <a:rPr lang="mn-MN" dirty="0" smtClean="0"/>
              <a:t> </a:t>
            </a:r>
            <a:r>
              <a:rPr lang="mn-MN" b="1" dirty="0" smtClean="0"/>
              <a:t>9:3:3:1</a:t>
            </a:r>
            <a:r>
              <a:rPr lang="mn-MN" dirty="0" smtClean="0"/>
              <a:t> байна</a:t>
            </a:r>
            <a:endParaRPr lang="en-US" dirty="0"/>
          </a:p>
        </p:txBody>
      </p:sp>
    </p:spTree>
  </p:cSld>
  <p:clrMapOvr>
    <a:masterClrMapping/>
  </p:clrMapOvr>
  <p:transition>
    <p:zoom dir="in"/>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000" dirty="0" smtClean="0"/>
              <a:t/>
            </a:r>
            <a:br>
              <a:rPr lang="en-US" sz="3000" dirty="0" smtClean="0"/>
            </a:br>
            <a:r>
              <a:rPr lang="en-US" sz="3000" dirty="0" smtClean="0"/>
              <a:t/>
            </a:r>
            <a:br>
              <a:rPr lang="en-US" sz="3000" dirty="0" smtClean="0"/>
            </a:br>
            <a:r>
              <a:rPr lang="en-US" sz="3000" dirty="0" smtClean="0"/>
              <a:t/>
            </a:r>
            <a:br>
              <a:rPr lang="en-US" sz="3000" dirty="0" smtClean="0"/>
            </a:br>
            <a:r>
              <a:rPr lang="en-US" sz="3000" dirty="0" smtClean="0"/>
              <a:t/>
            </a:r>
            <a:br>
              <a:rPr lang="en-US" sz="3000" dirty="0" smtClean="0"/>
            </a:br>
            <a:r>
              <a:rPr lang="en-US" sz="3000" dirty="0" smtClean="0"/>
              <a:t/>
            </a:r>
            <a:br>
              <a:rPr lang="en-US" sz="3000" dirty="0" smtClean="0"/>
            </a:br>
            <a:r>
              <a:rPr lang="en-US" sz="3000" dirty="0" smtClean="0"/>
              <a:t/>
            </a:r>
            <a:br>
              <a:rPr lang="en-US" sz="3000" dirty="0" smtClean="0"/>
            </a:br>
            <a:r>
              <a:rPr lang="en-US" sz="3000" dirty="0" smtClean="0"/>
              <a:t/>
            </a:r>
            <a:br>
              <a:rPr lang="en-US" sz="3000" dirty="0" smtClean="0"/>
            </a:br>
            <a:r>
              <a:rPr lang="en-US" sz="3000" dirty="0" smtClean="0"/>
              <a:t/>
            </a:r>
            <a:br>
              <a:rPr lang="en-US" sz="3000" dirty="0" smtClean="0"/>
            </a:br>
            <a:r>
              <a:rPr lang="en-US" sz="3000" dirty="0" smtClean="0"/>
              <a:t/>
            </a:r>
            <a:br>
              <a:rPr lang="en-US" sz="3000" dirty="0" smtClean="0"/>
            </a:br>
            <a:r>
              <a:rPr lang="mn-MN" sz="3000" dirty="0" smtClean="0"/>
              <a:t>F</a:t>
            </a:r>
            <a:r>
              <a:rPr lang="en-US" sz="3000" baseline="-25000" dirty="0" smtClean="0"/>
              <a:t>2</a:t>
            </a:r>
            <a:r>
              <a:rPr lang="en-US" sz="3000" dirty="0" smtClean="0"/>
              <a:t>-д </a:t>
            </a:r>
            <a:r>
              <a:rPr lang="en-US" sz="3000" dirty="0" err="1" smtClean="0"/>
              <a:t>гарсан</a:t>
            </a:r>
            <a:r>
              <a:rPr lang="en-US" sz="3000" dirty="0" smtClean="0"/>
              <a:t> </a:t>
            </a:r>
            <a:r>
              <a:rPr lang="en-US" sz="3000" dirty="0" err="1" smtClean="0"/>
              <a:t>үр</a:t>
            </a:r>
            <a:r>
              <a:rPr lang="en-US" sz="3000" dirty="0" smtClean="0"/>
              <a:t> </a:t>
            </a:r>
            <a:r>
              <a:rPr lang="en-US" sz="3000" dirty="0" err="1" smtClean="0"/>
              <a:t>удмуудад</a:t>
            </a:r>
            <a:r>
              <a:rPr lang="en-US" sz="3000" dirty="0" smtClean="0"/>
              <a:t> </a:t>
            </a:r>
            <a:r>
              <a:rPr lang="en-US" sz="3000" dirty="0" err="1" smtClean="0"/>
              <a:t>анализ</a:t>
            </a:r>
            <a:r>
              <a:rPr lang="en-US" sz="3000" dirty="0" smtClean="0"/>
              <a:t> </a:t>
            </a:r>
            <a:r>
              <a:rPr lang="en-US" sz="3000" dirty="0" err="1" smtClean="0"/>
              <a:t>хийж</a:t>
            </a:r>
            <a:r>
              <a:rPr lang="en-US" sz="3000" dirty="0" smtClean="0"/>
              <a:t> </a:t>
            </a:r>
            <a:r>
              <a:rPr lang="en-US" sz="3000" dirty="0" err="1" smtClean="0"/>
              <a:t>үзвэл</a:t>
            </a:r>
            <a:r>
              <a:rPr lang="en-US" sz="3000" dirty="0" smtClean="0"/>
              <a:t> </a:t>
            </a:r>
            <a:r>
              <a:rPr lang="en-US" sz="3000" dirty="0" err="1" smtClean="0"/>
              <a:t>шар</a:t>
            </a:r>
            <a:r>
              <a:rPr lang="en-US" sz="3000" dirty="0" smtClean="0"/>
              <a:t> </a:t>
            </a:r>
            <a:r>
              <a:rPr lang="en-US" sz="3000" dirty="0" err="1" smtClean="0"/>
              <a:t>өнгийн</a:t>
            </a:r>
            <a:r>
              <a:rPr lang="en-US" sz="3000" dirty="0" smtClean="0"/>
              <a:t> </a:t>
            </a:r>
            <a:r>
              <a:rPr lang="en-US" sz="3000" dirty="0" err="1" smtClean="0"/>
              <a:t>вандуй</a:t>
            </a:r>
            <a:r>
              <a:rPr lang="en-US" sz="3000" dirty="0" smtClean="0"/>
              <a:t> </a:t>
            </a:r>
            <a:r>
              <a:rPr lang="en-US" sz="3000" dirty="0" err="1" smtClean="0"/>
              <a:t>гөлгөр</a:t>
            </a:r>
            <a:r>
              <a:rPr lang="en-US" sz="3000" dirty="0" smtClean="0"/>
              <a:t> </a:t>
            </a:r>
            <a:r>
              <a:rPr lang="en-US" sz="3000" dirty="0" err="1" smtClean="0"/>
              <a:t>эсвэл</a:t>
            </a:r>
            <a:r>
              <a:rPr lang="en-US" sz="3000" dirty="0" smtClean="0"/>
              <a:t> </a:t>
            </a:r>
            <a:r>
              <a:rPr lang="en-US" sz="3000" dirty="0" err="1" smtClean="0"/>
              <a:t>барзгар</a:t>
            </a:r>
            <a:r>
              <a:rPr lang="en-US" sz="3000" dirty="0" smtClean="0"/>
              <a:t> </a:t>
            </a:r>
            <a:r>
              <a:rPr lang="en-US" sz="3000" dirty="0" err="1" smtClean="0"/>
              <a:t>гадаргуутай</a:t>
            </a:r>
            <a:r>
              <a:rPr lang="en-US" sz="3000" dirty="0" smtClean="0"/>
              <a:t>, </a:t>
            </a:r>
            <a:r>
              <a:rPr lang="en-US" sz="3000" dirty="0" err="1" smtClean="0"/>
              <a:t>ногоо</a:t>
            </a:r>
            <a:r>
              <a:rPr lang="mn-MN" sz="3000" dirty="0" smtClean="0"/>
              <a:t>н өнгөтэй вандуй гөлгөр эсвэл барзгар гадаргуутай байна. Үүнээс үндэслэн Мендель үрийн өнгийг хариуцагч ген гадаргууг хариуцсан генүүд биеэ биеэсээ үл хамаарч удамшиж байна гэж дүгнэн </a:t>
            </a:r>
            <a:r>
              <a:rPr lang="mn-MN" sz="3000" b="1" dirty="0" smtClean="0"/>
              <a:t>шинж тэмдгийг хариуцагч генүүд бие биеэсээ үл хамаарч удамших </a:t>
            </a:r>
            <a:r>
              <a:rPr lang="mn-MN" sz="3000" dirty="0" smtClean="0"/>
              <a:t>тухай</a:t>
            </a:r>
            <a:r>
              <a:rPr lang="mn-MN" sz="3000" b="1" dirty="0" smtClean="0"/>
              <a:t> 3</a:t>
            </a:r>
            <a:r>
              <a:rPr lang="en-US" sz="3000" b="1" dirty="0" smtClean="0"/>
              <a:t>-</a:t>
            </a:r>
            <a:r>
              <a:rPr lang="mn-MN" sz="3000" b="1" dirty="0" smtClean="0"/>
              <a:t>р хуулиа </a:t>
            </a:r>
            <a:r>
              <a:rPr lang="mn-MN" sz="3000" dirty="0" smtClean="0"/>
              <a:t>нээсэн.</a:t>
            </a:r>
            <a:endParaRPr lang="en-US" sz="3000" dirty="0"/>
          </a:p>
        </p:txBody>
      </p:sp>
    </p:spTree>
  </p:cSld>
  <p:clrMapOvr>
    <a:masterClrMapping/>
  </p:clrMapOvr>
  <p:transition>
    <p:zoom dir="in"/>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000" dirty="0" smtClean="0"/>
              <a:t/>
            </a:r>
            <a:br>
              <a:rPr lang="en-US" sz="3000" dirty="0" smtClean="0"/>
            </a:br>
            <a:r>
              <a:rPr lang="en-US" sz="3000" dirty="0" smtClean="0"/>
              <a:t/>
            </a:r>
            <a:br>
              <a:rPr lang="en-US" sz="3000" dirty="0" smtClean="0"/>
            </a:br>
            <a:r>
              <a:rPr lang="en-US" sz="3000" dirty="0" smtClean="0"/>
              <a:t/>
            </a:r>
            <a:br>
              <a:rPr lang="en-US" sz="3000" dirty="0" smtClean="0"/>
            </a:br>
            <a:r>
              <a:rPr lang="en-US" sz="3000" dirty="0" smtClean="0"/>
              <a:t/>
            </a:r>
            <a:br>
              <a:rPr lang="en-US" sz="3000" dirty="0" smtClean="0"/>
            </a:br>
            <a:r>
              <a:rPr lang="en-US" sz="3000" dirty="0" smtClean="0"/>
              <a:t/>
            </a:r>
            <a:br>
              <a:rPr lang="en-US" sz="3000" dirty="0" smtClean="0"/>
            </a:br>
            <a:r>
              <a:rPr lang="en-US" sz="3000" dirty="0" smtClean="0"/>
              <a:t/>
            </a:r>
            <a:br>
              <a:rPr lang="en-US" sz="3000" dirty="0" smtClean="0"/>
            </a:br>
            <a:r>
              <a:rPr lang="en-US" sz="3000" dirty="0" smtClean="0"/>
              <a:t/>
            </a:r>
            <a:br>
              <a:rPr lang="en-US" sz="3000" dirty="0" smtClean="0"/>
            </a:br>
            <a:r>
              <a:rPr lang="en-US" sz="3000" dirty="0" smtClean="0"/>
              <a:t/>
            </a:r>
            <a:br>
              <a:rPr lang="en-US" sz="3000" dirty="0" smtClean="0"/>
            </a:br>
            <a:r>
              <a:rPr lang="mn-MN" sz="3000" dirty="0" smtClean="0"/>
              <a:t>Үрийн </a:t>
            </a:r>
            <a:r>
              <a:rPr lang="en-US" sz="3000" dirty="0" smtClean="0"/>
              <a:t/>
            </a:r>
            <a:br>
              <a:rPr lang="en-US" sz="3000" dirty="0" smtClean="0"/>
            </a:br>
            <a:r>
              <a:rPr lang="mn-MN" sz="3000" dirty="0" smtClean="0"/>
              <a:t>Өнгийг тодорхойлогч “А”, “а”ген</a:t>
            </a:r>
            <a:r>
              <a:rPr lang="en-US" sz="3000" dirty="0" smtClean="0"/>
              <a:t/>
            </a:r>
            <a:br>
              <a:rPr lang="en-US" sz="3000" dirty="0" smtClean="0"/>
            </a:br>
            <a:r>
              <a:rPr lang="mn-MN" sz="3000" dirty="0" smtClean="0"/>
              <a:t>Гадаргууг тодорхойлогч “В”, “b” генүүд өөр хоорондоо тус тус аллель болно.</a:t>
            </a:r>
            <a:r>
              <a:rPr lang="en-US" sz="3000" dirty="0" smtClean="0"/>
              <a:t/>
            </a:r>
            <a:br>
              <a:rPr lang="en-US" sz="3000" dirty="0" smtClean="0"/>
            </a:br>
            <a:r>
              <a:rPr lang="mn-MN" sz="3000" dirty="0" smtClean="0"/>
              <a:t>Харин “А”, “В” генүүд өөр өөр хромосом дээр байрласан аллель бус генүүд юм. Ийнхүү өөр өөр хромосом дээр байрладаг генүүд бие биеэсээ үл хамааран удамшдаг байна. </a:t>
            </a:r>
            <a:r>
              <a:rPr lang="en-US" sz="3000" dirty="0" smtClean="0"/>
              <a:t/>
            </a:r>
            <a:br>
              <a:rPr lang="en-US" sz="3000" dirty="0" smtClean="0"/>
            </a:br>
            <a:endParaRPr lang="en-US" sz="3000" dirty="0"/>
          </a:p>
        </p:txBody>
      </p:sp>
    </p:spTree>
  </p:cSld>
  <p:clrMapOvr>
    <a:masterClrMapping/>
  </p:clrMapOvr>
  <p:transition>
    <p:zoom dir="in"/>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8229600" cy="1143000"/>
          </a:xfrm>
        </p:spPr>
        <p:txBody>
          <a:bodyPr>
            <a:normAutofit fontScale="90000"/>
          </a:bodyPr>
          <a:lstStyle/>
          <a:p>
            <a:r>
              <a:rPr lang="mn-MN" b="1" dirty="0"/>
              <a:t>Менделийн хууль гарах угтвар нөхцөл</a:t>
            </a:r>
            <a:endParaRPr lang="en-US" b="1" dirty="0"/>
          </a:p>
        </p:txBody>
      </p:sp>
      <p:sp>
        <p:nvSpPr>
          <p:cNvPr id="3" name="Content Placeholder 2"/>
          <p:cNvSpPr>
            <a:spLocks noGrp="1"/>
          </p:cNvSpPr>
          <p:nvPr>
            <p:ph idx="1"/>
          </p:nvPr>
        </p:nvSpPr>
        <p:spPr/>
        <p:txBody>
          <a:bodyPr>
            <a:normAutofit fontScale="85000" lnSpcReduction="10000"/>
          </a:bodyPr>
          <a:lstStyle/>
          <a:p>
            <a:r>
              <a:rPr lang="mn-MN" dirty="0"/>
              <a:t>Г. Мендель 1822 онд Моравид төржээ. 1843 онд Брюнн хотын сүмд элсэн сахил санваар хүртжээ. Хожим нь Вена хотын их сургуульд очиж 2 жилийн турш байгаль шинжлэлийн түүх, математикаар суралцаж 1853 онд сүмдээ эргэж ирсэн. Венад суралцаж байхдаа математик үзэж ургамлын эрлийзжүүлэлт тэдний үр удмын тоон харьцааг сонирхож байсан нь шинж тэмдэгийн удамших зүй тогтолын тухай алдарт нээлтээ хийхэд нөлөөлсөн. </a:t>
            </a:r>
            <a:endParaRPr lang="en-US" dirty="0"/>
          </a:p>
        </p:txBody>
      </p:sp>
    </p:spTree>
  </p:cSld>
  <p:clrMapOvr>
    <a:masterClrMapping/>
  </p:clrMapOvr>
  <p:transition>
    <p:zoom dir="in"/>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000" dirty="0" smtClean="0"/>
              <a:t/>
            </a:r>
            <a:br>
              <a:rPr lang="en-US" sz="3000" dirty="0" smtClean="0"/>
            </a:br>
            <a:r>
              <a:rPr lang="en-US" sz="3000" dirty="0" smtClean="0"/>
              <a:t/>
            </a:r>
            <a:br>
              <a:rPr lang="en-US" sz="3000" dirty="0" smtClean="0"/>
            </a:br>
            <a:r>
              <a:rPr lang="en-US" sz="3000" dirty="0" smtClean="0"/>
              <a:t/>
            </a:r>
            <a:br>
              <a:rPr lang="en-US" sz="3000" dirty="0" smtClean="0"/>
            </a:br>
            <a:r>
              <a:rPr lang="en-US" sz="3000" dirty="0" smtClean="0"/>
              <a:t/>
            </a:r>
            <a:br>
              <a:rPr lang="en-US" sz="3000" dirty="0" smtClean="0"/>
            </a:br>
            <a:r>
              <a:rPr lang="en-US" sz="3000" dirty="0" smtClean="0"/>
              <a:t/>
            </a:r>
            <a:br>
              <a:rPr lang="en-US" sz="3000" dirty="0" smtClean="0"/>
            </a:br>
            <a:r>
              <a:rPr lang="en-US" sz="3000" dirty="0" smtClean="0"/>
              <a:t/>
            </a:r>
            <a:br>
              <a:rPr lang="en-US" sz="3000" dirty="0" smtClean="0"/>
            </a:br>
            <a:r>
              <a:rPr lang="en-US" sz="3000" dirty="0" smtClean="0"/>
              <a:t/>
            </a:r>
            <a:br>
              <a:rPr lang="en-US" sz="3000" dirty="0" smtClean="0"/>
            </a:br>
            <a:r>
              <a:rPr lang="en-US" sz="3000" dirty="0" smtClean="0"/>
              <a:t/>
            </a:r>
            <a:br>
              <a:rPr lang="en-US" sz="3000" dirty="0" smtClean="0"/>
            </a:br>
            <a:r>
              <a:rPr lang="en-US" sz="3000" dirty="0" smtClean="0"/>
              <a:t/>
            </a:r>
            <a:br>
              <a:rPr lang="en-US" sz="3000" dirty="0" smtClean="0"/>
            </a:br>
            <a:r>
              <a:rPr lang="en-US" sz="3000" dirty="0" smtClean="0"/>
              <a:t/>
            </a:r>
            <a:br>
              <a:rPr lang="en-US" sz="3000" dirty="0" smtClean="0"/>
            </a:br>
            <a:r>
              <a:rPr lang="mn-MN" sz="3000" dirty="0" smtClean="0"/>
              <a:t>Олон шинжийн эрлийзжүүлэлтийн </a:t>
            </a:r>
            <a:r>
              <a:rPr lang="en-US" sz="3000" dirty="0" smtClean="0"/>
              <a:t>I </a:t>
            </a:r>
            <a:r>
              <a:rPr lang="en-US" sz="3000" dirty="0" err="1" smtClean="0"/>
              <a:t>I</a:t>
            </a:r>
            <a:r>
              <a:rPr lang="en-US" sz="3000" dirty="0" smtClean="0"/>
              <a:t> </a:t>
            </a:r>
            <a:r>
              <a:rPr lang="mn-MN" sz="3000" dirty="0" smtClean="0"/>
              <a:t>үед фенотип ялгарлаар янз бүрийн шинж тэмдэгүүд бие биеэс хамаарахгүй орших зарчмыг (3</a:t>
            </a:r>
            <a:r>
              <a:rPr lang="en-US" sz="3000" dirty="0" smtClean="0"/>
              <a:t>+</a:t>
            </a:r>
            <a:r>
              <a:rPr lang="mn-MN" sz="3000" dirty="0" smtClean="0"/>
              <a:t>1)</a:t>
            </a:r>
            <a:r>
              <a:rPr lang="en-US" sz="3000" baseline="30000" dirty="0" smtClean="0"/>
              <a:t>n</a:t>
            </a:r>
            <a:r>
              <a:rPr lang="mn-MN" sz="3000" dirty="0" smtClean="0"/>
              <a:t> гэсэн томъёогоор илэрхийлж болно. Үүнд</a:t>
            </a:r>
            <a:r>
              <a:rPr lang="en-US" sz="3000" dirty="0" smtClean="0"/>
              <a:t>: n-</a:t>
            </a:r>
            <a:r>
              <a:rPr lang="mn-MN" sz="3000" dirty="0" smtClean="0"/>
              <a:t>хос шинжийн тоо. Харин фенотип ялгарлын төрөл ангийг 2</a:t>
            </a:r>
            <a:r>
              <a:rPr lang="en-US" sz="3000" baseline="30000" dirty="0" smtClean="0"/>
              <a:t>n</a:t>
            </a:r>
            <a:r>
              <a:rPr lang="en-US" sz="3000" dirty="0" smtClean="0"/>
              <a:t> </a:t>
            </a:r>
            <a:r>
              <a:rPr lang="mn-MN" sz="3000" dirty="0" smtClean="0"/>
              <a:t>гэсэн томъёогоор урьдчилан тогтоож болно. Үүнд</a:t>
            </a:r>
            <a:r>
              <a:rPr lang="en-US" sz="3000" dirty="0" smtClean="0"/>
              <a:t>:</a:t>
            </a:r>
            <a:r>
              <a:rPr lang="mn-MN" sz="3000" dirty="0" smtClean="0"/>
              <a:t> 2</a:t>
            </a:r>
            <a:r>
              <a:rPr lang="en-US" sz="3000" dirty="0" smtClean="0"/>
              <a:t>-</a:t>
            </a:r>
            <a:r>
              <a:rPr lang="mn-MN" sz="3000" dirty="0" smtClean="0"/>
              <a:t>нэг хос генийн хос аллелийг,</a:t>
            </a:r>
            <a:r>
              <a:rPr lang="en-US" sz="3000" dirty="0" smtClean="0"/>
              <a:t> n-</a:t>
            </a:r>
            <a:r>
              <a:rPr lang="mn-MN" sz="3000" dirty="0" smtClean="0"/>
              <a:t>нийлүүлэгт орж байгаа биесийн өөр хоорондоо ялгарч шинж тэмдэгийн тоог заана. </a:t>
            </a:r>
            <a:r>
              <a:rPr lang="en-US" sz="3000" dirty="0" smtClean="0"/>
              <a:t/>
            </a:r>
            <a:br>
              <a:rPr lang="en-US" sz="3000" dirty="0" smtClean="0"/>
            </a:br>
            <a:endParaRPr lang="en-US" sz="3000" dirty="0"/>
          </a:p>
        </p:txBody>
      </p:sp>
    </p:spTree>
  </p:cSld>
  <p:clrMapOvr>
    <a:masterClrMapping/>
  </p:clrMapOvr>
  <p:transition>
    <p:zoom dir="in"/>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nvPr>
        </p:nvGraphicFramePr>
        <p:xfrm>
          <a:off x="0" y="1"/>
          <a:ext cx="9143999" cy="7195293"/>
        </p:xfrm>
        <a:graphic>
          <a:graphicData uri="http://schemas.openxmlformats.org/drawingml/2006/table">
            <a:tbl>
              <a:tblPr firstRow="1" bandRow="1">
                <a:tableStyleId>{5C22544A-7EE6-4342-B048-85BDC9FD1C3A}</a:tableStyleId>
              </a:tblPr>
              <a:tblGrid>
                <a:gridCol w="1445444"/>
                <a:gridCol w="1539711"/>
                <a:gridCol w="1539711"/>
                <a:gridCol w="1539711"/>
                <a:gridCol w="1539711"/>
                <a:gridCol w="1539711"/>
              </a:tblGrid>
              <a:tr h="1236453">
                <a:tc>
                  <a:txBody>
                    <a:bodyPr/>
                    <a:lstStyle/>
                    <a:p>
                      <a:pPr algn="ctr"/>
                      <a:r>
                        <a:rPr lang="mn-MN" sz="2000" b="0" dirty="0" smtClean="0">
                          <a:ln>
                            <a:solidFill>
                              <a:sysClr val="windowText" lastClr="000000"/>
                            </a:solidFill>
                          </a:ln>
                          <a:solidFill>
                            <a:schemeClr val="tx1"/>
                          </a:solidFill>
                        </a:rPr>
                        <a:t>Шинж</a:t>
                      </a:r>
                      <a:r>
                        <a:rPr lang="mn-MN" sz="2000" b="0" baseline="0" dirty="0" smtClean="0">
                          <a:ln>
                            <a:solidFill>
                              <a:sysClr val="windowText" lastClr="000000"/>
                            </a:solidFill>
                          </a:ln>
                          <a:solidFill>
                            <a:schemeClr val="tx1"/>
                          </a:solidFill>
                        </a:rPr>
                        <a:t> тэмдэгийн тоо</a:t>
                      </a:r>
                      <a:endParaRPr lang="en-US" sz="2000" b="0" dirty="0">
                        <a:ln>
                          <a:solidFill>
                            <a:sysClr val="windowText" lastClr="000000"/>
                          </a:solidFill>
                        </a:ln>
                        <a:solidFill>
                          <a:schemeClr val="tx1"/>
                        </a:solidFill>
                      </a:endParaRPr>
                    </a:p>
                  </a:txBody>
                  <a:tcPr/>
                </a:tc>
                <a:tc>
                  <a:txBody>
                    <a:bodyPr/>
                    <a:lstStyle/>
                    <a:p>
                      <a:pPr marL="0" marR="0" algn="ctr">
                        <a:lnSpc>
                          <a:spcPct val="115000"/>
                        </a:lnSpc>
                        <a:spcBef>
                          <a:spcPts val="0"/>
                        </a:spcBef>
                        <a:spcAft>
                          <a:spcPts val="0"/>
                        </a:spcAft>
                      </a:pPr>
                      <a:r>
                        <a:rPr lang="mn-MN" sz="2000" b="0" dirty="0">
                          <a:ln>
                            <a:solidFill>
                              <a:sysClr val="windowText" lastClr="000000"/>
                            </a:solidFill>
                          </a:ln>
                          <a:solidFill>
                            <a:schemeClr val="tx1"/>
                          </a:solidFill>
                          <a:latin typeface="Arial"/>
                          <a:ea typeface="Calibri"/>
                          <a:cs typeface="Times New Roman"/>
                        </a:rPr>
                        <a:t>Үүсэх гаметын тоо </a:t>
                      </a:r>
                      <a:endParaRPr lang="en-US" sz="2000" b="0" dirty="0">
                        <a:ln>
                          <a:solidFill>
                            <a:sysClr val="windowText" lastClr="000000"/>
                          </a:solidFill>
                        </a:ln>
                        <a:solidFill>
                          <a:schemeClr val="tx1"/>
                        </a:solidFill>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mn-MN" sz="2000" b="0" dirty="0">
                          <a:ln>
                            <a:solidFill>
                              <a:sysClr val="windowText" lastClr="000000"/>
                            </a:solidFill>
                          </a:ln>
                          <a:solidFill>
                            <a:schemeClr val="tx1"/>
                          </a:solidFill>
                          <a:latin typeface="Arial"/>
                          <a:ea typeface="Calibri"/>
                          <a:cs typeface="Times New Roman"/>
                        </a:rPr>
                        <a:t>Гаметын үүсгэх комбинаци</a:t>
                      </a:r>
                      <a:endParaRPr lang="en-US" sz="2000" b="0" dirty="0">
                        <a:ln>
                          <a:solidFill>
                            <a:sysClr val="windowText" lastClr="000000"/>
                          </a:solidFill>
                        </a:ln>
                        <a:solidFill>
                          <a:schemeClr val="tx1"/>
                        </a:solidFill>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mn-MN" sz="2000" b="0" dirty="0">
                          <a:ln>
                            <a:solidFill>
                              <a:sysClr val="windowText" lastClr="000000"/>
                            </a:solidFill>
                          </a:ln>
                          <a:solidFill>
                            <a:schemeClr val="tx1"/>
                          </a:solidFill>
                          <a:latin typeface="Arial"/>
                          <a:ea typeface="Calibri"/>
                          <a:cs typeface="Times New Roman"/>
                        </a:rPr>
                        <a:t>Фенотипээр</a:t>
                      </a:r>
                      <a:endParaRPr lang="en-US" sz="2000" b="0" dirty="0">
                        <a:ln>
                          <a:solidFill>
                            <a:sysClr val="windowText" lastClr="000000"/>
                          </a:solidFill>
                        </a:ln>
                        <a:solidFill>
                          <a:schemeClr val="tx1"/>
                        </a:solidFill>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mn-MN" sz="2000" b="0" dirty="0">
                          <a:ln>
                            <a:solidFill>
                              <a:sysClr val="windowText" lastClr="000000"/>
                            </a:solidFill>
                          </a:ln>
                          <a:solidFill>
                            <a:schemeClr val="tx1"/>
                          </a:solidFill>
                          <a:latin typeface="Arial"/>
                          <a:ea typeface="Calibri"/>
                          <a:cs typeface="Times New Roman"/>
                        </a:rPr>
                        <a:t>Генотипээр</a:t>
                      </a:r>
                      <a:endParaRPr lang="en-US" sz="2000" b="0" dirty="0">
                        <a:ln>
                          <a:solidFill>
                            <a:sysClr val="windowText" lastClr="000000"/>
                          </a:solidFill>
                        </a:ln>
                        <a:solidFill>
                          <a:schemeClr val="tx1"/>
                        </a:solidFill>
                        <a:latin typeface="Calibri"/>
                        <a:ea typeface="Calibri"/>
                        <a:cs typeface="Times New Roman"/>
                      </a:endParaRPr>
                    </a:p>
                  </a:txBody>
                  <a:tcPr marL="68580" marR="68580" marT="0" marB="0"/>
                </a:tc>
                <a:tc>
                  <a:txBody>
                    <a:bodyPr/>
                    <a:lstStyle/>
                    <a:p>
                      <a:pPr algn="ctr"/>
                      <a:r>
                        <a:rPr kumimoji="0" lang="mn-MN" sz="2000" b="0" kern="1200" dirty="0" smtClean="0">
                          <a:ln>
                            <a:solidFill>
                              <a:sysClr val="windowText" lastClr="000000"/>
                            </a:solidFill>
                          </a:ln>
                          <a:solidFill>
                            <a:schemeClr val="tx1"/>
                          </a:solidFill>
                          <a:latin typeface="+mn-lt"/>
                          <a:ea typeface="+mn-ea"/>
                          <a:cs typeface="+mn-cs"/>
                        </a:rPr>
                        <a:t>Фенотипийн харьцаа (3</a:t>
                      </a:r>
                      <a:r>
                        <a:rPr kumimoji="0" lang="en-US" sz="2000" b="0" kern="1200" dirty="0" smtClean="0">
                          <a:ln>
                            <a:solidFill>
                              <a:sysClr val="windowText" lastClr="000000"/>
                            </a:solidFill>
                          </a:ln>
                          <a:solidFill>
                            <a:schemeClr val="tx1"/>
                          </a:solidFill>
                          <a:latin typeface="+mn-lt"/>
                          <a:ea typeface="+mn-ea"/>
                          <a:cs typeface="+mn-cs"/>
                        </a:rPr>
                        <a:t>+</a:t>
                      </a:r>
                      <a:r>
                        <a:rPr kumimoji="0" lang="mn-MN" sz="2000" b="0" kern="1200" dirty="0" smtClean="0">
                          <a:ln>
                            <a:solidFill>
                              <a:sysClr val="windowText" lastClr="000000"/>
                            </a:solidFill>
                          </a:ln>
                          <a:solidFill>
                            <a:schemeClr val="tx1"/>
                          </a:solidFill>
                          <a:latin typeface="+mn-lt"/>
                          <a:ea typeface="+mn-ea"/>
                          <a:cs typeface="+mn-cs"/>
                        </a:rPr>
                        <a:t>1)</a:t>
                      </a:r>
                      <a:r>
                        <a:rPr kumimoji="0" lang="en-US" sz="2000" b="0" kern="1200" baseline="30000" dirty="0" smtClean="0">
                          <a:ln>
                            <a:solidFill>
                              <a:sysClr val="windowText" lastClr="000000"/>
                            </a:solidFill>
                          </a:ln>
                          <a:solidFill>
                            <a:schemeClr val="tx1"/>
                          </a:solidFill>
                          <a:latin typeface="+mn-lt"/>
                          <a:ea typeface="+mn-ea"/>
                          <a:cs typeface="+mn-cs"/>
                        </a:rPr>
                        <a:t>n</a:t>
                      </a:r>
                      <a:endParaRPr lang="en-US" sz="2000" b="0" dirty="0">
                        <a:ln>
                          <a:solidFill>
                            <a:sysClr val="windowText" lastClr="000000"/>
                          </a:solidFill>
                        </a:ln>
                        <a:solidFill>
                          <a:schemeClr val="tx1"/>
                        </a:solidFill>
                      </a:endParaRPr>
                    </a:p>
                  </a:txBody>
                  <a:tcPr/>
                </a:tc>
              </a:tr>
              <a:tr h="992038">
                <a:tc>
                  <a:txBody>
                    <a:bodyPr/>
                    <a:lstStyle/>
                    <a:p>
                      <a:pPr marL="0" marR="0" algn="ctr">
                        <a:lnSpc>
                          <a:spcPct val="115000"/>
                        </a:lnSpc>
                        <a:spcBef>
                          <a:spcPts val="0"/>
                        </a:spcBef>
                        <a:spcAft>
                          <a:spcPts val="0"/>
                        </a:spcAft>
                      </a:pPr>
                      <a:r>
                        <a:rPr lang="mn-MN" sz="2000">
                          <a:latin typeface="Arial"/>
                          <a:ea typeface="Calibri"/>
                          <a:cs typeface="Times New Roman"/>
                        </a:rPr>
                        <a:t>Моногибрид</a:t>
                      </a:r>
                      <a:endParaRPr lang="en-US" sz="2000">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000">
                          <a:latin typeface="Arial"/>
                          <a:ea typeface="Calibri"/>
                          <a:cs typeface="Times New Roman"/>
                        </a:rPr>
                        <a:t>    </a:t>
                      </a:r>
                      <a:r>
                        <a:rPr lang="mn-MN" sz="2000">
                          <a:latin typeface="Arial"/>
                          <a:ea typeface="Calibri"/>
                          <a:cs typeface="Times New Roman"/>
                        </a:rPr>
                        <a:t>2</a:t>
                      </a:r>
                      <a:r>
                        <a:rPr lang="en-US" sz="2000" baseline="30000">
                          <a:latin typeface="Arial"/>
                          <a:ea typeface="Calibri"/>
                          <a:cs typeface="Times New Roman"/>
                        </a:rPr>
                        <a:t>1</a:t>
                      </a:r>
                      <a:r>
                        <a:rPr lang="en-US" sz="2000">
                          <a:latin typeface="Arial"/>
                          <a:ea typeface="Calibri"/>
                          <a:cs typeface="Times New Roman"/>
                        </a:rPr>
                        <a:t>=2</a:t>
                      </a:r>
                      <a:endParaRPr lang="en-US" sz="2000">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000">
                          <a:latin typeface="Arial"/>
                          <a:ea typeface="Calibri"/>
                          <a:cs typeface="Times New Roman"/>
                        </a:rPr>
                        <a:t>     </a:t>
                      </a:r>
                      <a:endParaRPr lang="en-US" sz="2000">
                        <a:latin typeface="Calibri"/>
                        <a:ea typeface="Calibri"/>
                        <a:cs typeface="Times New Roman"/>
                      </a:endParaRPr>
                    </a:p>
                    <a:p>
                      <a:pPr marL="0" marR="0" algn="ctr">
                        <a:lnSpc>
                          <a:spcPct val="115000"/>
                        </a:lnSpc>
                        <a:spcBef>
                          <a:spcPts val="0"/>
                        </a:spcBef>
                        <a:spcAft>
                          <a:spcPts val="0"/>
                        </a:spcAft>
                      </a:pPr>
                      <a:r>
                        <a:rPr lang="en-US" sz="2000">
                          <a:latin typeface="Arial"/>
                          <a:ea typeface="Calibri"/>
                          <a:cs typeface="Times New Roman"/>
                        </a:rPr>
                        <a:t>4</a:t>
                      </a:r>
                      <a:r>
                        <a:rPr lang="en-US" sz="2000" baseline="30000">
                          <a:latin typeface="Arial"/>
                          <a:ea typeface="Calibri"/>
                          <a:cs typeface="Times New Roman"/>
                        </a:rPr>
                        <a:t>1</a:t>
                      </a:r>
                      <a:r>
                        <a:rPr lang="en-US" sz="2000">
                          <a:latin typeface="Arial"/>
                          <a:ea typeface="Calibri"/>
                          <a:cs typeface="Times New Roman"/>
                        </a:rPr>
                        <a:t>=4</a:t>
                      </a:r>
                      <a:endParaRPr lang="en-US" sz="2000">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000">
                          <a:latin typeface="Arial"/>
                          <a:ea typeface="Calibri"/>
                          <a:cs typeface="Times New Roman"/>
                        </a:rPr>
                        <a:t>     </a:t>
                      </a:r>
                      <a:endParaRPr lang="en-US" sz="2000">
                        <a:latin typeface="Calibri"/>
                        <a:ea typeface="Calibri"/>
                        <a:cs typeface="Times New Roman"/>
                      </a:endParaRPr>
                    </a:p>
                    <a:p>
                      <a:pPr marL="0" marR="0" algn="ctr">
                        <a:lnSpc>
                          <a:spcPct val="115000"/>
                        </a:lnSpc>
                        <a:spcBef>
                          <a:spcPts val="0"/>
                        </a:spcBef>
                        <a:spcAft>
                          <a:spcPts val="0"/>
                        </a:spcAft>
                      </a:pPr>
                      <a:r>
                        <a:rPr lang="en-US" sz="2000">
                          <a:latin typeface="Arial"/>
                          <a:ea typeface="Calibri"/>
                          <a:cs typeface="Times New Roman"/>
                        </a:rPr>
                        <a:t>      </a:t>
                      </a:r>
                      <a:r>
                        <a:rPr lang="mn-MN" sz="2000">
                          <a:latin typeface="Arial"/>
                          <a:ea typeface="Calibri"/>
                          <a:cs typeface="Times New Roman"/>
                        </a:rPr>
                        <a:t>2</a:t>
                      </a:r>
                      <a:r>
                        <a:rPr lang="en-US" sz="2000" baseline="30000">
                          <a:latin typeface="Arial"/>
                          <a:ea typeface="Calibri"/>
                          <a:cs typeface="Times New Roman"/>
                        </a:rPr>
                        <a:t>1</a:t>
                      </a:r>
                      <a:r>
                        <a:rPr lang="en-US" sz="2000">
                          <a:latin typeface="Arial"/>
                          <a:ea typeface="Calibri"/>
                          <a:cs typeface="Times New Roman"/>
                        </a:rPr>
                        <a:t>=2</a:t>
                      </a:r>
                      <a:endParaRPr lang="en-US" sz="2000">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000">
                          <a:latin typeface="Arial"/>
                          <a:ea typeface="Calibri"/>
                          <a:cs typeface="Times New Roman"/>
                        </a:rPr>
                        <a:t>      </a:t>
                      </a:r>
                      <a:endParaRPr lang="en-US" sz="2000">
                        <a:latin typeface="Calibri"/>
                        <a:ea typeface="Calibri"/>
                        <a:cs typeface="Times New Roman"/>
                      </a:endParaRPr>
                    </a:p>
                    <a:p>
                      <a:pPr marL="0" marR="0" algn="ctr">
                        <a:lnSpc>
                          <a:spcPct val="115000"/>
                        </a:lnSpc>
                        <a:spcBef>
                          <a:spcPts val="0"/>
                        </a:spcBef>
                        <a:spcAft>
                          <a:spcPts val="0"/>
                        </a:spcAft>
                      </a:pPr>
                      <a:r>
                        <a:rPr lang="en-US" sz="2000">
                          <a:latin typeface="Arial"/>
                          <a:ea typeface="Calibri"/>
                          <a:cs typeface="Times New Roman"/>
                        </a:rPr>
                        <a:t>      3</a:t>
                      </a:r>
                      <a:r>
                        <a:rPr lang="en-US" sz="2000" baseline="30000">
                          <a:latin typeface="Arial"/>
                          <a:ea typeface="Calibri"/>
                          <a:cs typeface="Times New Roman"/>
                        </a:rPr>
                        <a:t>1</a:t>
                      </a:r>
                      <a:r>
                        <a:rPr lang="en-US" sz="2000">
                          <a:latin typeface="Arial"/>
                          <a:ea typeface="Calibri"/>
                          <a:cs typeface="Times New Roman"/>
                        </a:rPr>
                        <a:t>=3    </a:t>
                      </a:r>
                      <a:endParaRPr lang="en-US" sz="2000">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000">
                          <a:latin typeface="Arial"/>
                          <a:ea typeface="Calibri"/>
                          <a:cs typeface="Times New Roman"/>
                        </a:rPr>
                        <a:t>     </a:t>
                      </a:r>
                      <a:endParaRPr lang="en-US" sz="2000">
                        <a:latin typeface="Calibri"/>
                        <a:ea typeface="Calibri"/>
                        <a:cs typeface="Times New Roman"/>
                      </a:endParaRPr>
                    </a:p>
                    <a:p>
                      <a:pPr marL="0" marR="0" algn="ctr">
                        <a:lnSpc>
                          <a:spcPct val="115000"/>
                        </a:lnSpc>
                        <a:spcBef>
                          <a:spcPts val="0"/>
                        </a:spcBef>
                        <a:spcAft>
                          <a:spcPts val="0"/>
                        </a:spcAft>
                      </a:pPr>
                      <a:r>
                        <a:rPr lang="en-US" sz="2000">
                          <a:latin typeface="Arial"/>
                          <a:ea typeface="Calibri"/>
                          <a:cs typeface="Times New Roman"/>
                        </a:rPr>
                        <a:t>                        3:1 </a:t>
                      </a:r>
                      <a:endParaRPr lang="en-US" sz="2000">
                        <a:latin typeface="Calibri"/>
                        <a:ea typeface="Calibri"/>
                        <a:cs typeface="Times New Roman"/>
                      </a:endParaRPr>
                    </a:p>
                  </a:txBody>
                  <a:tcPr marL="68580" marR="68580" marT="0" marB="0"/>
                </a:tc>
              </a:tr>
              <a:tr h="992038">
                <a:tc>
                  <a:txBody>
                    <a:bodyPr/>
                    <a:lstStyle/>
                    <a:p>
                      <a:pPr marL="0" marR="0" algn="ctr">
                        <a:lnSpc>
                          <a:spcPct val="115000"/>
                        </a:lnSpc>
                        <a:spcBef>
                          <a:spcPts val="0"/>
                        </a:spcBef>
                        <a:spcAft>
                          <a:spcPts val="0"/>
                        </a:spcAft>
                      </a:pPr>
                      <a:r>
                        <a:rPr lang="mn-MN" sz="2000">
                          <a:latin typeface="Arial"/>
                          <a:ea typeface="Calibri"/>
                          <a:cs typeface="Times New Roman"/>
                        </a:rPr>
                        <a:t>Дигибрид </a:t>
                      </a:r>
                      <a:endParaRPr lang="en-US" sz="2000">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000">
                          <a:latin typeface="Arial"/>
                          <a:ea typeface="Calibri"/>
                          <a:cs typeface="Times New Roman"/>
                        </a:rPr>
                        <a:t>    2</a:t>
                      </a:r>
                      <a:r>
                        <a:rPr lang="en-US" sz="2000" baseline="30000">
                          <a:latin typeface="Arial"/>
                          <a:ea typeface="Calibri"/>
                          <a:cs typeface="Times New Roman"/>
                        </a:rPr>
                        <a:t>2</a:t>
                      </a:r>
                      <a:r>
                        <a:rPr lang="en-US" sz="2000">
                          <a:latin typeface="Arial"/>
                          <a:ea typeface="Calibri"/>
                          <a:cs typeface="Times New Roman"/>
                        </a:rPr>
                        <a:t>=4</a:t>
                      </a:r>
                      <a:endParaRPr lang="en-US" sz="2000">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000">
                          <a:latin typeface="Arial"/>
                          <a:ea typeface="Calibri"/>
                          <a:cs typeface="Times New Roman"/>
                        </a:rPr>
                        <a:t>     4</a:t>
                      </a:r>
                      <a:r>
                        <a:rPr lang="en-US" sz="2000" baseline="30000">
                          <a:latin typeface="Arial"/>
                          <a:ea typeface="Calibri"/>
                          <a:cs typeface="Times New Roman"/>
                        </a:rPr>
                        <a:t>2</a:t>
                      </a:r>
                      <a:r>
                        <a:rPr lang="en-US" sz="2000">
                          <a:latin typeface="Arial"/>
                          <a:ea typeface="Calibri"/>
                          <a:cs typeface="Times New Roman"/>
                        </a:rPr>
                        <a:t>=16</a:t>
                      </a:r>
                      <a:endParaRPr lang="en-US" sz="2000">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endParaRPr lang="en-US" sz="2000">
                        <a:latin typeface="Arial"/>
                        <a:ea typeface="Calibri"/>
                        <a:cs typeface="Times New Roman"/>
                      </a:endParaRPr>
                    </a:p>
                    <a:p>
                      <a:pPr marL="0" marR="0" algn="ctr">
                        <a:lnSpc>
                          <a:spcPct val="115000"/>
                        </a:lnSpc>
                        <a:spcBef>
                          <a:spcPts val="0"/>
                        </a:spcBef>
                        <a:spcAft>
                          <a:spcPts val="0"/>
                        </a:spcAft>
                      </a:pPr>
                      <a:r>
                        <a:rPr lang="en-US" sz="2000">
                          <a:latin typeface="Arial"/>
                          <a:ea typeface="Calibri"/>
                          <a:cs typeface="Times New Roman"/>
                        </a:rPr>
                        <a:t>      2</a:t>
                      </a:r>
                      <a:r>
                        <a:rPr lang="en-US" sz="2000" baseline="30000">
                          <a:latin typeface="Arial"/>
                          <a:ea typeface="Calibri"/>
                          <a:cs typeface="Times New Roman"/>
                        </a:rPr>
                        <a:t>2</a:t>
                      </a:r>
                      <a:r>
                        <a:rPr lang="en-US" sz="2000">
                          <a:latin typeface="Arial"/>
                          <a:ea typeface="Calibri"/>
                          <a:cs typeface="Times New Roman"/>
                        </a:rPr>
                        <a:t>=4</a:t>
                      </a:r>
                      <a:endParaRPr lang="en-US" sz="2000">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000">
                          <a:latin typeface="Arial"/>
                          <a:ea typeface="Calibri"/>
                          <a:cs typeface="Times New Roman"/>
                        </a:rPr>
                        <a:t>     </a:t>
                      </a:r>
                      <a:endParaRPr lang="en-US" sz="2000">
                        <a:latin typeface="Calibri"/>
                        <a:ea typeface="Calibri"/>
                        <a:cs typeface="Times New Roman"/>
                      </a:endParaRPr>
                    </a:p>
                    <a:p>
                      <a:pPr marL="0" marR="0" algn="ctr">
                        <a:lnSpc>
                          <a:spcPct val="115000"/>
                        </a:lnSpc>
                        <a:spcBef>
                          <a:spcPts val="0"/>
                        </a:spcBef>
                        <a:spcAft>
                          <a:spcPts val="0"/>
                        </a:spcAft>
                      </a:pPr>
                      <a:r>
                        <a:rPr lang="en-US" sz="2000">
                          <a:latin typeface="Arial"/>
                          <a:ea typeface="Calibri"/>
                          <a:cs typeface="Times New Roman"/>
                        </a:rPr>
                        <a:t>      3</a:t>
                      </a:r>
                      <a:r>
                        <a:rPr lang="en-US" sz="2000" baseline="30000">
                          <a:latin typeface="Arial"/>
                          <a:ea typeface="Calibri"/>
                          <a:cs typeface="Times New Roman"/>
                        </a:rPr>
                        <a:t>2</a:t>
                      </a:r>
                      <a:r>
                        <a:rPr lang="en-US" sz="2000">
                          <a:latin typeface="Arial"/>
                          <a:ea typeface="Calibri"/>
                          <a:cs typeface="Times New Roman"/>
                        </a:rPr>
                        <a:t>=9</a:t>
                      </a:r>
                      <a:endParaRPr lang="en-US" sz="2000">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000">
                          <a:latin typeface="Arial"/>
                          <a:ea typeface="Calibri"/>
                          <a:cs typeface="Times New Roman"/>
                        </a:rPr>
                        <a:t>             </a:t>
                      </a:r>
                      <a:endParaRPr lang="en-US" sz="2000">
                        <a:latin typeface="Calibri"/>
                        <a:ea typeface="Calibri"/>
                        <a:cs typeface="Times New Roman"/>
                      </a:endParaRPr>
                    </a:p>
                    <a:p>
                      <a:pPr marL="0" marR="0" algn="ctr">
                        <a:lnSpc>
                          <a:spcPct val="115000"/>
                        </a:lnSpc>
                        <a:spcBef>
                          <a:spcPts val="0"/>
                        </a:spcBef>
                        <a:spcAft>
                          <a:spcPts val="0"/>
                        </a:spcAft>
                      </a:pPr>
                      <a:r>
                        <a:rPr lang="en-US" sz="2000">
                          <a:latin typeface="Arial"/>
                          <a:ea typeface="Calibri"/>
                          <a:cs typeface="Times New Roman"/>
                        </a:rPr>
                        <a:t>                      9:3:3:1    </a:t>
                      </a:r>
                      <a:endParaRPr lang="en-US" sz="2000">
                        <a:latin typeface="Calibri"/>
                        <a:ea typeface="Calibri"/>
                        <a:cs typeface="Times New Roman"/>
                      </a:endParaRPr>
                    </a:p>
                  </a:txBody>
                  <a:tcPr marL="68580" marR="68580" marT="0" marB="0"/>
                </a:tc>
              </a:tr>
              <a:tr h="1322717">
                <a:tc>
                  <a:txBody>
                    <a:bodyPr/>
                    <a:lstStyle/>
                    <a:p>
                      <a:pPr marL="0" marR="0" algn="ctr">
                        <a:lnSpc>
                          <a:spcPct val="115000"/>
                        </a:lnSpc>
                        <a:spcBef>
                          <a:spcPts val="0"/>
                        </a:spcBef>
                        <a:spcAft>
                          <a:spcPts val="0"/>
                        </a:spcAft>
                      </a:pPr>
                      <a:r>
                        <a:rPr lang="mn-MN" sz="2000">
                          <a:latin typeface="Arial"/>
                          <a:ea typeface="Calibri"/>
                          <a:cs typeface="Times New Roman"/>
                        </a:rPr>
                        <a:t>Тригибрид</a:t>
                      </a:r>
                      <a:endParaRPr lang="en-US" sz="2000">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000">
                          <a:latin typeface="Arial"/>
                          <a:ea typeface="Calibri"/>
                          <a:cs typeface="Times New Roman"/>
                        </a:rPr>
                        <a:t>       </a:t>
                      </a:r>
                      <a:endParaRPr lang="en-US" sz="2000">
                        <a:latin typeface="Calibri"/>
                        <a:ea typeface="Calibri"/>
                        <a:cs typeface="Times New Roman"/>
                      </a:endParaRPr>
                    </a:p>
                    <a:p>
                      <a:pPr marL="0" marR="0" algn="ctr">
                        <a:lnSpc>
                          <a:spcPct val="115000"/>
                        </a:lnSpc>
                        <a:spcBef>
                          <a:spcPts val="0"/>
                        </a:spcBef>
                        <a:spcAft>
                          <a:spcPts val="0"/>
                        </a:spcAft>
                      </a:pPr>
                      <a:r>
                        <a:rPr lang="en-US" sz="2000">
                          <a:latin typeface="Arial"/>
                          <a:ea typeface="Calibri"/>
                          <a:cs typeface="Times New Roman"/>
                        </a:rPr>
                        <a:t>2</a:t>
                      </a:r>
                      <a:r>
                        <a:rPr lang="en-US" sz="2000" baseline="30000">
                          <a:latin typeface="Arial"/>
                          <a:ea typeface="Calibri"/>
                          <a:cs typeface="Times New Roman"/>
                        </a:rPr>
                        <a:t>3</a:t>
                      </a:r>
                      <a:r>
                        <a:rPr lang="en-US" sz="2000">
                          <a:latin typeface="Arial"/>
                          <a:ea typeface="Calibri"/>
                          <a:cs typeface="Times New Roman"/>
                        </a:rPr>
                        <a:t>=8</a:t>
                      </a:r>
                      <a:endParaRPr lang="en-US" sz="2000">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000">
                          <a:latin typeface="Arial"/>
                          <a:ea typeface="Calibri"/>
                          <a:cs typeface="Times New Roman"/>
                        </a:rPr>
                        <a:t>         4</a:t>
                      </a:r>
                      <a:r>
                        <a:rPr lang="en-US" sz="2000" baseline="30000">
                          <a:latin typeface="Arial"/>
                          <a:ea typeface="Calibri"/>
                          <a:cs typeface="Times New Roman"/>
                        </a:rPr>
                        <a:t>3</a:t>
                      </a:r>
                      <a:r>
                        <a:rPr lang="en-US" sz="2000">
                          <a:latin typeface="Arial"/>
                          <a:ea typeface="Calibri"/>
                          <a:cs typeface="Times New Roman"/>
                        </a:rPr>
                        <a:t>=64  </a:t>
                      </a:r>
                      <a:endParaRPr lang="en-US" sz="2000">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000">
                          <a:latin typeface="Arial"/>
                          <a:ea typeface="Calibri"/>
                          <a:cs typeface="Times New Roman"/>
                        </a:rPr>
                        <a:t>    </a:t>
                      </a:r>
                      <a:endParaRPr lang="en-US" sz="2000">
                        <a:latin typeface="Calibri"/>
                        <a:ea typeface="Calibri"/>
                        <a:cs typeface="Times New Roman"/>
                      </a:endParaRPr>
                    </a:p>
                    <a:p>
                      <a:pPr marL="0" marR="0" algn="ctr">
                        <a:lnSpc>
                          <a:spcPct val="115000"/>
                        </a:lnSpc>
                        <a:spcBef>
                          <a:spcPts val="0"/>
                        </a:spcBef>
                        <a:spcAft>
                          <a:spcPts val="0"/>
                        </a:spcAft>
                      </a:pPr>
                      <a:r>
                        <a:rPr lang="en-US" sz="2000">
                          <a:latin typeface="Arial"/>
                          <a:ea typeface="Calibri"/>
                          <a:cs typeface="Times New Roman"/>
                        </a:rPr>
                        <a:t>      2</a:t>
                      </a:r>
                      <a:r>
                        <a:rPr lang="en-US" sz="2000" baseline="30000">
                          <a:latin typeface="Arial"/>
                          <a:ea typeface="Calibri"/>
                          <a:cs typeface="Times New Roman"/>
                        </a:rPr>
                        <a:t>3</a:t>
                      </a:r>
                      <a:r>
                        <a:rPr lang="en-US" sz="2000">
                          <a:latin typeface="Arial"/>
                          <a:ea typeface="Calibri"/>
                          <a:cs typeface="Times New Roman"/>
                        </a:rPr>
                        <a:t>=8</a:t>
                      </a:r>
                      <a:endParaRPr lang="en-US" sz="2000">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000">
                          <a:latin typeface="Arial"/>
                          <a:ea typeface="Calibri"/>
                          <a:cs typeface="Times New Roman"/>
                        </a:rPr>
                        <a:t>    </a:t>
                      </a:r>
                      <a:endParaRPr lang="en-US" sz="2000">
                        <a:latin typeface="Calibri"/>
                        <a:ea typeface="Calibri"/>
                        <a:cs typeface="Times New Roman"/>
                      </a:endParaRPr>
                    </a:p>
                    <a:p>
                      <a:pPr marL="0" marR="0" algn="ctr">
                        <a:lnSpc>
                          <a:spcPct val="115000"/>
                        </a:lnSpc>
                        <a:spcBef>
                          <a:spcPts val="0"/>
                        </a:spcBef>
                        <a:spcAft>
                          <a:spcPts val="0"/>
                        </a:spcAft>
                      </a:pPr>
                      <a:r>
                        <a:rPr lang="en-US" sz="2000">
                          <a:latin typeface="Arial"/>
                          <a:ea typeface="Calibri"/>
                          <a:cs typeface="Times New Roman"/>
                        </a:rPr>
                        <a:t>      3</a:t>
                      </a:r>
                      <a:r>
                        <a:rPr lang="en-US" sz="2000" baseline="30000">
                          <a:latin typeface="Arial"/>
                          <a:ea typeface="Calibri"/>
                          <a:cs typeface="Times New Roman"/>
                        </a:rPr>
                        <a:t>3</a:t>
                      </a:r>
                      <a:r>
                        <a:rPr lang="en-US" sz="2000">
                          <a:latin typeface="Arial"/>
                          <a:ea typeface="Calibri"/>
                          <a:cs typeface="Times New Roman"/>
                        </a:rPr>
                        <a:t>=27    </a:t>
                      </a:r>
                      <a:endParaRPr lang="en-US" sz="2000">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endParaRPr lang="en-US" sz="2000">
                        <a:latin typeface="Arial"/>
                        <a:ea typeface="Calibri"/>
                        <a:cs typeface="Times New Roman"/>
                      </a:endParaRPr>
                    </a:p>
                    <a:p>
                      <a:pPr marL="0" marR="0" algn="ctr">
                        <a:lnSpc>
                          <a:spcPct val="115000"/>
                        </a:lnSpc>
                        <a:spcBef>
                          <a:spcPts val="0"/>
                        </a:spcBef>
                        <a:spcAft>
                          <a:spcPts val="0"/>
                        </a:spcAft>
                      </a:pPr>
                      <a:r>
                        <a:rPr lang="en-US" sz="2000">
                          <a:latin typeface="Arial"/>
                          <a:ea typeface="Calibri"/>
                          <a:cs typeface="Times New Roman"/>
                        </a:rPr>
                        <a:t>                27:9:9:9:3:3:3:1            </a:t>
                      </a:r>
                      <a:endParaRPr lang="en-US" sz="2000">
                        <a:latin typeface="Calibri"/>
                        <a:ea typeface="Calibri"/>
                        <a:cs typeface="Times New Roman"/>
                      </a:endParaRPr>
                    </a:p>
                  </a:txBody>
                  <a:tcPr marL="68580" marR="68580" marT="0" marB="0"/>
                </a:tc>
              </a:tr>
              <a:tr h="1653396">
                <a:tc>
                  <a:txBody>
                    <a:bodyPr/>
                    <a:lstStyle/>
                    <a:p>
                      <a:pPr marL="0" marR="0" algn="ctr">
                        <a:lnSpc>
                          <a:spcPct val="115000"/>
                        </a:lnSpc>
                        <a:spcBef>
                          <a:spcPts val="0"/>
                        </a:spcBef>
                        <a:spcAft>
                          <a:spcPts val="0"/>
                        </a:spcAft>
                      </a:pPr>
                      <a:r>
                        <a:rPr lang="mn-MN" sz="2000">
                          <a:latin typeface="Arial"/>
                          <a:ea typeface="Calibri"/>
                          <a:cs typeface="Times New Roman"/>
                        </a:rPr>
                        <a:t>Тетрагибрид</a:t>
                      </a:r>
                      <a:endParaRPr lang="en-US" sz="2000">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000" dirty="0">
                          <a:latin typeface="Arial"/>
                          <a:ea typeface="Calibri"/>
                          <a:cs typeface="Times New Roman"/>
                        </a:rPr>
                        <a:t>    2</a:t>
                      </a:r>
                      <a:r>
                        <a:rPr lang="en-US" sz="2000" baseline="30000" dirty="0">
                          <a:latin typeface="Arial"/>
                          <a:ea typeface="Calibri"/>
                          <a:cs typeface="Times New Roman"/>
                        </a:rPr>
                        <a:t>4</a:t>
                      </a:r>
                      <a:r>
                        <a:rPr lang="en-US" sz="2000" dirty="0">
                          <a:latin typeface="Arial"/>
                          <a:ea typeface="Calibri"/>
                          <a:cs typeface="Times New Roman"/>
                        </a:rPr>
                        <a:t>=16</a:t>
                      </a:r>
                      <a:endParaRPr lang="en-US" sz="2000" dirty="0">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endParaRPr lang="en-US" sz="2000">
                        <a:latin typeface="Arial"/>
                        <a:ea typeface="Calibri"/>
                        <a:cs typeface="Times New Roman"/>
                      </a:endParaRPr>
                    </a:p>
                    <a:p>
                      <a:pPr marL="0" marR="0" algn="ctr">
                        <a:lnSpc>
                          <a:spcPct val="115000"/>
                        </a:lnSpc>
                        <a:spcBef>
                          <a:spcPts val="0"/>
                        </a:spcBef>
                        <a:spcAft>
                          <a:spcPts val="0"/>
                        </a:spcAft>
                      </a:pPr>
                      <a:r>
                        <a:rPr lang="en-US" sz="2000">
                          <a:latin typeface="Arial"/>
                          <a:ea typeface="Calibri"/>
                          <a:cs typeface="Times New Roman"/>
                        </a:rPr>
                        <a:t>4</a:t>
                      </a:r>
                      <a:r>
                        <a:rPr lang="en-US" sz="2000" baseline="30000">
                          <a:latin typeface="Arial"/>
                          <a:ea typeface="Calibri"/>
                          <a:cs typeface="Times New Roman"/>
                        </a:rPr>
                        <a:t>4</a:t>
                      </a:r>
                      <a:r>
                        <a:rPr lang="en-US" sz="2000">
                          <a:latin typeface="Arial"/>
                          <a:ea typeface="Calibri"/>
                          <a:cs typeface="Times New Roman"/>
                        </a:rPr>
                        <a:t>=256  </a:t>
                      </a:r>
                      <a:endParaRPr lang="en-US" sz="2000">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000">
                          <a:latin typeface="Arial"/>
                          <a:ea typeface="Calibri"/>
                          <a:cs typeface="Times New Roman"/>
                        </a:rPr>
                        <a:t>     </a:t>
                      </a:r>
                      <a:endParaRPr lang="en-US" sz="2000">
                        <a:latin typeface="Calibri"/>
                        <a:ea typeface="Calibri"/>
                        <a:cs typeface="Times New Roman"/>
                      </a:endParaRPr>
                    </a:p>
                    <a:p>
                      <a:pPr marL="0" marR="0" algn="ctr">
                        <a:lnSpc>
                          <a:spcPct val="115000"/>
                        </a:lnSpc>
                        <a:spcBef>
                          <a:spcPts val="0"/>
                        </a:spcBef>
                        <a:spcAft>
                          <a:spcPts val="0"/>
                        </a:spcAft>
                      </a:pPr>
                      <a:r>
                        <a:rPr lang="en-US" sz="2000">
                          <a:latin typeface="Arial"/>
                          <a:ea typeface="Calibri"/>
                          <a:cs typeface="Times New Roman"/>
                        </a:rPr>
                        <a:t>     2</a:t>
                      </a:r>
                      <a:r>
                        <a:rPr lang="en-US" sz="2000" baseline="30000">
                          <a:latin typeface="Arial"/>
                          <a:ea typeface="Calibri"/>
                          <a:cs typeface="Times New Roman"/>
                        </a:rPr>
                        <a:t>4</a:t>
                      </a:r>
                      <a:r>
                        <a:rPr lang="en-US" sz="2000">
                          <a:latin typeface="Arial"/>
                          <a:ea typeface="Calibri"/>
                          <a:cs typeface="Times New Roman"/>
                        </a:rPr>
                        <a:t>=16</a:t>
                      </a:r>
                      <a:endParaRPr lang="en-US" sz="2000">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000">
                          <a:latin typeface="Arial"/>
                          <a:ea typeface="Calibri"/>
                          <a:cs typeface="Times New Roman"/>
                        </a:rPr>
                        <a:t>     </a:t>
                      </a:r>
                      <a:endParaRPr lang="en-US" sz="2000">
                        <a:latin typeface="Calibri"/>
                        <a:ea typeface="Calibri"/>
                        <a:cs typeface="Times New Roman"/>
                      </a:endParaRPr>
                    </a:p>
                    <a:p>
                      <a:pPr marL="0" marR="0" algn="ctr">
                        <a:lnSpc>
                          <a:spcPct val="115000"/>
                        </a:lnSpc>
                        <a:spcBef>
                          <a:spcPts val="0"/>
                        </a:spcBef>
                        <a:spcAft>
                          <a:spcPts val="0"/>
                        </a:spcAft>
                      </a:pPr>
                      <a:r>
                        <a:rPr lang="en-US" sz="2000">
                          <a:latin typeface="Arial"/>
                          <a:ea typeface="Calibri"/>
                          <a:cs typeface="Times New Roman"/>
                        </a:rPr>
                        <a:t>      3</a:t>
                      </a:r>
                      <a:r>
                        <a:rPr lang="en-US" sz="2000" baseline="30000">
                          <a:latin typeface="Arial"/>
                          <a:ea typeface="Calibri"/>
                          <a:cs typeface="Times New Roman"/>
                        </a:rPr>
                        <a:t>4</a:t>
                      </a:r>
                      <a:r>
                        <a:rPr lang="en-US" sz="2000">
                          <a:latin typeface="Arial"/>
                          <a:ea typeface="Calibri"/>
                          <a:cs typeface="Times New Roman"/>
                        </a:rPr>
                        <a:t>=81   </a:t>
                      </a:r>
                      <a:endParaRPr lang="en-US" sz="2000">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000">
                          <a:latin typeface="Arial"/>
                          <a:ea typeface="Calibri"/>
                          <a:cs typeface="Times New Roman"/>
                        </a:rPr>
                        <a:t>   </a:t>
                      </a:r>
                      <a:endParaRPr lang="en-US" sz="2000">
                        <a:latin typeface="Calibri"/>
                        <a:ea typeface="Calibri"/>
                        <a:cs typeface="Times New Roman"/>
                      </a:endParaRPr>
                    </a:p>
                    <a:p>
                      <a:pPr marL="0" marR="0" algn="ctr">
                        <a:lnSpc>
                          <a:spcPct val="115000"/>
                        </a:lnSpc>
                        <a:spcBef>
                          <a:spcPts val="0"/>
                        </a:spcBef>
                        <a:spcAft>
                          <a:spcPts val="0"/>
                        </a:spcAft>
                      </a:pPr>
                      <a:r>
                        <a:rPr lang="en-US" sz="2000">
                          <a:latin typeface="Arial"/>
                          <a:ea typeface="Calibri"/>
                          <a:cs typeface="Times New Roman"/>
                        </a:rPr>
                        <a:t>81:27:27:27:27:9:9:9:9:9:9:3:3:3:3:1        </a:t>
                      </a:r>
                      <a:endParaRPr lang="en-US" sz="2000">
                        <a:latin typeface="Calibri"/>
                        <a:ea typeface="Calibri"/>
                        <a:cs typeface="Times New Roman"/>
                      </a:endParaRPr>
                    </a:p>
                  </a:txBody>
                  <a:tcPr marL="68580" marR="68580" marT="0" marB="0"/>
                </a:tc>
              </a:tr>
              <a:tr h="661358">
                <a:tc>
                  <a:txBody>
                    <a:bodyPr/>
                    <a:lstStyle/>
                    <a:p>
                      <a:pPr marL="0" marR="0" algn="ctr">
                        <a:lnSpc>
                          <a:spcPct val="115000"/>
                        </a:lnSpc>
                        <a:spcBef>
                          <a:spcPts val="0"/>
                        </a:spcBef>
                        <a:spcAft>
                          <a:spcPts val="0"/>
                        </a:spcAft>
                      </a:pPr>
                      <a:r>
                        <a:rPr lang="mn-MN" sz="2000">
                          <a:latin typeface="Arial"/>
                          <a:ea typeface="Calibri"/>
                          <a:cs typeface="Times New Roman"/>
                        </a:rPr>
                        <a:t>Полигибрид</a:t>
                      </a:r>
                      <a:endParaRPr lang="en-US" sz="2000">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000">
                          <a:latin typeface="Arial"/>
                          <a:ea typeface="Calibri"/>
                          <a:cs typeface="Times New Roman"/>
                        </a:rPr>
                        <a:t>     2</a:t>
                      </a:r>
                      <a:r>
                        <a:rPr lang="en-US" sz="2000" baseline="30000">
                          <a:latin typeface="Arial"/>
                          <a:ea typeface="Calibri"/>
                          <a:cs typeface="Times New Roman"/>
                        </a:rPr>
                        <a:t>n</a:t>
                      </a:r>
                      <a:endParaRPr lang="en-US" sz="2000">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000">
                          <a:latin typeface="Arial"/>
                          <a:ea typeface="Calibri"/>
                          <a:cs typeface="Times New Roman"/>
                        </a:rPr>
                        <a:t>        4</a:t>
                      </a:r>
                      <a:r>
                        <a:rPr lang="en-US" sz="2000" baseline="30000">
                          <a:latin typeface="Arial"/>
                          <a:ea typeface="Calibri"/>
                          <a:cs typeface="Times New Roman"/>
                        </a:rPr>
                        <a:t>n</a:t>
                      </a:r>
                      <a:endParaRPr lang="en-US" sz="2000">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000">
                          <a:latin typeface="Arial"/>
                          <a:ea typeface="Calibri"/>
                          <a:cs typeface="Times New Roman"/>
                        </a:rPr>
                        <a:t>         2</a:t>
                      </a:r>
                      <a:r>
                        <a:rPr lang="en-US" sz="2000" baseline="30000">
                          <a:latin typeface="Arial"/>
                          <a:ea typeface="Calibri"/>
                          <a:cs typeface="Times New Roman"/>
                        </a:rPr>
                        <a:t>n</a:t>
                      </a:r>
                      <a:endParaRPr lang="en-US" sz="2000">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000">
                          <a:latin typeface="Arial"/>
                          <a:ea typeface="Calibri"/>
                          <a:cs typeface="Times New Roman"/>
                        </a:rPr>
                        <a:t>        3</a:t>
                      </a:r>
                      <a:r>
                        <a:rPr lang="en-US" sz="2000" baseline="30000">
                          <a:latin typeface="Arial"/>
                          <a:ea typeface="Calibri"/>
                          <a:cs typeface="Times New Roman"/>
                        </a:rPr>
                        <a:t>n</a:t>
                      </a:r>
                      <a:r>
                        <a:rPr lang="en-US" sz="2000">
                          <a:latin typeface="Arial"/>
                          <a:ea typeface="Calibri"/>
                          <a:cs typeface="Times New Roman"/>
                        </a:rPr>
                        <a:t>   </a:t>
                      </a:r>
                      <a:endParaRPr lang="en-US" sz="2000">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000" dirty="0">
                          <a:latin typeface="Arial"/>
                          <a:ea typeface="Calibri"/>
                          <a:cs typeface="Times New Roman"/>
                        </a:rPr>
                        <a:t>                    </a:t>
                      </a:r>
                      <a:r>
                        <a:rPr lang="mn-MN" sz="2000" dirty="0">
                          <a:latin typeface="Arial"/>
                          <a:ea typeface="Calibri"/>
                          <a:cs typeface="Times New Roman"/>
                        </a:rPr>
                        <a:t>(3</a:t>
                      </a:r>
                      <a:r>
                        <a:rPr lang="en-US" sz="2000" dirty="0">
                          <a:latin typeface="Arial"/>
                          <a:ea typeface="Calibri"/>
                          <a:cs typeface="Times New Roman"/>
                        </a:rPr>
                        <a:t>+</a:t>
                      </a:r>
                      <a:r>
                        <a:rPr lang="mn-MN" sz="2000" dirty="0">
                          <a:latin typeface="Arial"/>
                          <a:ea typeface="Calibri"/>
                          <a:cs typeface="Times New Roman"/>
                        </a:rPr>
                        <a:t>1)</a:t>
                      </a:r>
                      <a:r>
                        <a:rPr lang="en-US" sz="2000" baseline="30000" dirty="0">
                          <a:latin typeface="Arial"/>
                          <a:ea typeface="Calibri"/>
                          <a:cs typeface="Times New Roman"/>
                        </a:rPr>
                        <a:t>n</a:t>
                      </a:r>
                      <a:endParaRPr lang="en-US" sz="2000" dirty="0">
                        <a:latin typeface="Calibri"/>
                        <a:ea typeface="Calibri"/>
                        <a:cs typeface="Times New Roman"/>
                      </a:endParaRPr>
                    </a:p>
                  </a:txBody>
                  <a:tcPr marL="68580" marR="68580" marT="0" marB="0"/>
                </a:tc>
              </a:tr>
            </a:tbl>
          </a:graphicData>
        </a:graphic>
      </p:graphicFrame>
    </p:spTree>
  </p:cSld>
  <p:clrMapOvr>
    <a:masterClrMapping/>
  </p:clrMapOvr>
  <p:transition>
    <p:zoom dir="in"/>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4297680"/>
          </a:xfrm>
        </p:spPr>
        <p:txBody>
          <a:bodyPr>
            <a:noAutofit/>
          </a:bodyPr>
          <a:lstStyle/>
          <a:p>
            <a:pPr algn="ctr"/>
            <a:r>
              <a:rPr lang="en-US" sz="6000" dirty="0" smtClean="0"/>
              <a:t/>
            </a:r>
            <a:br>
              <a:rPr lang="en-US" sz="6000" dirty="0" smtClean="0"/>
            </a:br>
            <a:r>
              <a:rPr lang="mn-MN" sz="6000" dirty="0" smtClean="0"/>
              <a:t>Анхаарал тавьсанд  баярлалаа</a:t>
            </a:r>
            <a:br>
              <a:rPr lang="mn-MN" sz="6000" dirty="0" smtClean="0"/>
            </a:br>
            <a:r>
              <a:rPr lang="en-US" sz="6000" dirty="0" smtClean="0"/>
              <a:t/>
            </a:r>
            <a:br>
              <a:rPr lang="en-US" sz="6000" dirty="0" smtClean="0"/>
            </a:br>
            <a:endParaRPr lang="en-US" sz="6000" dirty="0"/>
          </a:p>
        </p:txBody>
      </p:sp>
    </p:spTree>
  </p:cSld>
  <p:clrMapOvr>
    <a:masterClrMapping/>
  </p:clrMapOvr>
  <p:transition>
    <p:zoom dir="in"/>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66800" y="381000"/>
            <a:ext cx="7299325" cy="1112838"/>
          </a:xfrm>
        </p:spPr>
        <p:txBody>
          <a:bodyPr>
            <a:normAutofit fontScale="90000"/>
          </a:bodyPr>
          <a:lstStyle/>
          <a:p>
            <a:pPr algn="l"/>
            <a:r>
              <a:rPr lang="mn-MN" dirty="0" smtClean="0"/>
              <a:t/>
            </a:r>
            <a:br>
              <a:rPr lang="mn-MN" dirty="0" smtClean="0"/>
            </a:br>
            <a:r>
              <a:rPr lang="mn-MN" dirty="0"/>
              <a:t/>
            </a:r>
            <a:br>
              <a:rPr lang="mn-MN" dirty="0"/>
            </a:br>
            <a:r>
              <a:rPr lang="mn-MN" dirty="0" smtClean="0"/>
              <a:t/>
            </a:r>
            <a:br>
              <a:rPr lang="mn-MN" dirty="0" smtClean="0"/>
            </a:br>
            <a:r>
              <a:rPr lang="mn-MN" dirty="0"/>
              <a:t/>
            </a:r>
            <a:br>
              <a:rPr lang="mn-MN" dirty="0"/>
            </a:br>
            <a:r>
              <a:rPr lang="mn-MN" dirty="0" smtClean="0"/>
              <a:t/>
            </a:r>
            <a:br>
              <a:rPr lang="mn-MN" dirty="0" smtClean="0"/>
            </a:br>
            <a:r>
              <a:rPr lang="mn-MN" dirty="0"/>
              <a:t/>
            </a:r>
            <a:br>
              <a:rPr lang="mn-MN" dirty="0"/>
            </a:br>
            <a:r>
              <a:rPr lang="mn-MN" dirty="0" smtClean="0"/>
              <a:t/>
            </a:r>
            <a:br>
              <a:rPr lang="mn-MN" dirty="0" smtClean="0"/>
            </a:br>
            <a:r>
              <a:rPr lang="mn-MN" dirty="0" smtClean="0"/>
              <a:t/>
            </a:r>
            <a:br>
              <a:rPr lang="mn-MN" dirty="0" smtClean="0"/>
            </a:br>
            <a:r>
              <a:rPr lang="mn-MN" dirty="0" smtClean="0"/>
              <a:t/>
            </a:r>
            <a:br>
              <a:rPr lang="mn-MN" dirty="0" smtClean="0"/>
            </a:br>
            <a:r>
              <a:rPr lang="mn-MN" sz="3300" dirty="0" smtClean="0"/>
              <a:t>Г.Мендель </a:t>
            </a:r>
            <a:r>
              <a:rPr lang="mn-MN" sz="3300" dirty="0"/>
              <a:t>вандуй эрлийзжүүлэх алдарт туршилтаа 1856 онд эхлэжээ. Мендель 10 гаруй жил вандуйг эрлийзжүүлэн уйгагүй хөдөлмөрлөхдөө удамших шинжийг судлах гибридологийн аргыг боловсруулж удамшлын гол гол хуулиудыг нээжээ. Мендель судалгаандаа нэн тохиромжтой ургамлыг (вандуй) сонгож чадсан нь амжилтанд хүрэх нэг үндэс болсон.Энэ зүйл ургамал дараах олон шинжээрээ генетикийн судалгаанд тохиромжтой байв. </a:t>
            </a:r>
            <a:endParaRPr lang="en-US" sz="3300" dirty="0"/>
          </a:p>
        </p:txBody>
      </p:sp>
    </p:spTree>
  </p:cSld>
  <p:clrMapOvr>
    <a:masterClrMapping/>
  </p:clrMapOvr>
  <p:transition>
    <p:zoom dir="in"/>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381000"/>
            <a:ext cx="8229600" cy="1143000"/>
          </a:xfrm>
        </p:spPr>
        <p:txBody>
          <a:bodyPr>
            <a:normAutofit fontScale="90000"/>
          </a:bodyPr>
          <a:lstStyle/>
          <a:p>
            <a:pPr algn="l"/>
            <a:r>
              <a:rPr lang="mn-MN" dirty="0" smtClean="0"/>
              <a:t/>
            </a:r>
            <a:br>
              <a:rPr lang="mn-MN" dirty="0" smtClean="0"/>
            </a:br>
            <a:r>
              <a:rPr lang="mn-MN" dirty="0" smtClean="0"/>
              <a:t/>
            </a:r>
            <a:br>
              <a:rPr lang="mn-MN" dirty="0" smtClean="0"/>
            </a:br>
            <a:r>
              <a:rPr lang="mn-MN" dirty="0" smtClean="0"/>
              <a:t/>
            </a:r>
            <a:br>
              <a:rPr lang="mn-MN" dirty="0" smtClean="0"/>
            </a:br>
            <a:r>
              <a:rPr lang="mn-MN" dirty="0" smtClean="0"/>
              <a:t/>
            </a:r>
            <a:br>
              <a:rPr lang="mn-MN" dirty="0" smtClean="0"/>
            </a:br>
            <a:r>
              <a:rPr lang="mn-MN" dirty="0" smtClean="0"/>
              <a:t/>
            </a:r>
            <a:br>
              <a:rPr lang="mn-MN" dirty="0" smtClean="0"/>
            </a:br>
            <a:r>
              <a:rPr lang="mn-MN" dirty="0" smtClean="0"/>
              <a:t/>
            </a:r>
            <a:br>
              <a:rPr lang="mn-MN" dirty="0" smtClean="0"/>
            </a:br>
            <a:r>
              <a:rPr lang="mn-MN" sz="3300" dirty="0" smtClean="0"/>
              <a:t>1.Өөр хоорондоо хэд хэдэн шинжээр ялгарах    олон сорттой</a:t>
            </a:r>
            <a:br>
              <a:rPr lang="mn-MN" sz="3300" dirty="0" smtClean="0"/>
            </a:br>
            <a:r>
              <a:rPr lang="mn-MN" sz="3300" dirty="0" smtClean="0"/>
              <a:t>2.Үржүүлж ургуулахад амар                                                                                      3.Ердийн нөхцөлд өөр ургамлаас тоос хүртдэггүй учир байгалийн цэвэр сортоо хадгалж үрждэг.                                                                                                          4.Зориуд зохиомолоор нэгнийх нь тоосыг нөгөөд нь хүртээж үр тогтоож болох бөгөөд ингэж гарсан эрлийз нь цаашид үржих чадвартай. </a:t>
            </a:r>
            <a:r>
              <a:rPr lang="en-US" sz="3300" dirty="0" smtClean="0"/>
              <a:t/>
            </a:r>
            <a:br>
              <a:rPr lang="en-US" sz="3300" dirty="0" smtClean="0"/>
            </a:br>
            <a:endParaRPr lang="en-US" sz="3300" dirty="0"/>
          </a:p>
        </p:txBody>
      </p:sp>
    </p:spTree>
  </p:cSld>
  <p:clrMapOvr>
    <a:masterClrMapping/>
  </p:clrMapOvr>
  <p:transition>
    <p:zoom dir="in"/>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274638"/>
            <a:ext cx="7299325" cy="6583362"/>
          </a:xfrm>
        </p:spPr>
        <p:txBody>
          <a:bodyPr/>
          <a:lstStyle/>
          <a:p>
            <a:r>
              <a:rPr lang="mn-MN" sz="3200" dirty="0" smtClean="0"/>
              <a:t>Генетикийн судалгаанд дараах тэмдэглэгээг ашигладаг.</a:t>
            </a:r>
            <a:br>
              <a:rPr lang="mn-MN" sz="3200" dirty="0" smtClean="0"/>
            </a:br>
            <a:r>
              <a:rPr lang="mn-MN" sz="3200" dirty="0" smtClean="0"/>
              <a:t>Х</a:t>
            </a:r>
            <a:r>
              <a:rPr lang="en-US" sz="3200" dirty="0" smtClean="0"/>
              <a:t>-</a:t>
            </a:r>
            <a:r>
              <a:rPr lang="mn-MN" sz="3200" dirty="0" smtClean="0"/>
              <a:t>эрлийзжүүлэх, эвцэлдүүлэх</a:t>
            </a:r>
            <a:br>
              <a:rPr lang="mn-MN" sz="3200" dirty="0" smtClean="0"/>
            </a:br>
            <a:r>
              <a:rPr lang="mn-MN" sz="3200" dirty="0" smtClean="0"/>
              <a:t>   </a:t>
            </a:r>
            <a:r>
              <a:rPr lang="en-US" sz="3200" dirty="0" smtClean="0"/>
              <a:t>-</a:t>
            </a:r>
            <a:r>
              <a:rPr lang="mn-MN" sz="3200" dirty="0" smtClean="0"/>
              <a:t>эм хүйс         </a:t>
            </a:r>
            <a:r>
              <a:rPr lang="en-US" sz="3200" dirty="0" smtClean="0"/>
              <a:t>-</a:t>
            </a:r>
            <a:r>
              <a:rPr lang="mn-MN" sz="3200" dirty="0" smtClean="0"/>
              <a:t>эр хүйс</a:t>
            </a:r>
            <a:r>
              <a:rPr lang="mn-MN" sz="3200" dirty="0" smtClean="0"/>
              <a:t/>
            </a:r>
            <a:br>
              <a:rPr lang="mn-MN" sz="3200" dirty="0" smtClean="0"/>
            </a:br>
            <a:r>
              <a:rPr lang="en-US" sz="3200" dirty="0" smtClean="0"/>
              <a:t>P-</a:t>
            </a:r>
            <a:r>
              <a:rPr lang="mn-MN" sz="3200" dirty="0" smtClean="0"/>
              <a:t>эцэг </a:t>
            </a:r>
            <a:br>
              <a:rPr lang="mn-MN" sz="3200" dirty="0" smtClean="0"/>
            </a:br>
            <a:r>
              <a:rPr lang="en-US" sz="3200" dirty="0" smtClean="0"/>
              <a:t>G-</a:t>
            </a:r>
            <a:r>
              <a:rPr lang="mn-MN" sz="3200" dirty="0" smtClean="0"/>
              <a:t>гамет</a:t>
            </a:r>
            <a:br>
              <a:rPr lang="mn-MN" sz="3200" dirty="0" smtClean="0"/>
            </a:br>
            <a:r>
              <a:rPr lang="en-US" sz="3200" dirty="0" smtClean="0"/>
              <a:t>F-</a:t>
            </a:r>
            <a:r>
              <a:rPr lang="mn-MN" sz="3200" dirty="0" smtClean="0"/>
              <a:t>үр удам</a:t>
            </a:r>
            <a:r>
              <a:rPr lang="mn-MN" sz="3200" dirty="0" smtClean="0"/>
              <a:t/>
            </a:r>
            <a:br>
              <a:rPr lang="mn-MN" sz="3200" dirty="0" smtClean="0"/>
            </a:br>
            <a:r>
              <a:rPr lang="en-US" sz="3200" dirty="0" smtClean="0"/>
              <a:t>F</a:t>
            </a:r>
            <a:r>
              <a:rPr lang="mn-MN" sz="3200" dirty="0" smtClean="0"/>
              <a:t>1</a:t>
            </a:r>
            <a:r>
              <a:rPr lang="en-US" sz="3200" dirty="0" smtClean="0"/>
              <a:t>-</a:t>
            </a:r>
            <a:r>
              <a:rPr lang="mn-MN" sz="3200" dirty="0" smtClean="0"/>
              <a:t>нэгдүгээр үеийн эрлийз</a:t>
            </a:r>
            <a:br>
              <a:rPr lang="mn-MN" sz="3200" dirty="0" smtClean="0"/>
            </a:br>
            <a:r>
              <a:rPr lang="en-US" sz="3200" dirty="0" smtClean="0"/>
              <a:t>F2-</a:t>
            </a:r>
            <a:r>
              <a:rPr lang="mn-MN" sz="3200" dirty="0" smtClean="0"/>
              <a:t>хоёрдугаар үеийн эрлийз</a:t>
            </a:r>
            <a:r>
              <a:rPr lang="en-US" sz="3200" dirty="0" smtClean="0"/>
              <a:t> F3, F4….. </a:t>
            </a:r>
            <a:r>
              <a:rPr lang="mn-MN" sz="3200" dirty="0" smtClean="0"/>
              <a:t>гэх мэт бичнэ</a:t>
            </a:r>
            <a:endParaRPr lang="en-US" sz="3200" dirty="0"/>
          </a:p>
        </p:txBody>
      </p:sp>
      <p:sp>
        <p:nvSpPr>
          <p:cNvPr id="3" name="Oval 2"/>
          <p:cNvSpPr/>
          <p:nvPr/>
        </p:nvSpPr>
        <p:spPr>
          <a:xfrm>
            <a:off x="1752600" y="2590800"/>
            <a:ext cx="3048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cxnSp>
        <p:nvCxnSpPr>
          <p:cNvPr id="5" name="Straight Connector 4"/>
          <p:cNvCxnSpPr/>
          <p:nvPr/>
        </p:nvCxnSpPr>
        <p:spPr>
          <a:xfrm>
            <a:off x="1905000" y="2819400"/>
            <a:ext cx="0" cy="381000"/>
          </a:xfrm>
          <a:prstGeom prst="line">
            <a:avLst/>
          </a:prstGeom>
        </p:spPr>
        <p:style>
          <a:lnRef idx="1">
            <a:schemeClr val="accent4"/>
          </a:lnRef>
          <a:fillRef idx="0">
            <a:schemeClr val="accent4"/>
          </a:fillRef>
          <a:effectRef idx="0">
            <a:schemeClr val="accent4"/>
          </a:effectRef>
          <a:fontRef idx="minor">
            <a:schemeClr val="tx1"/>
          </a:fontRef>
        </p:style>
      </p:cxnSp>
      <p:cxnSp>
        <p:nvCxnSpPr>
          <p:cNvPr id="7" name="Straight Connector 6"/>
          <p:cNvCxnSpPr/>
          <p:nvPr/>
        </p:nvCxnSpPr>
        <p:spPr>
          <a:xfrm>
            <a:off x="1752600" y="2971800"/>
            <a:ext cx="304800" cy="0"/>
          </a:xfrm>
          <a:prstGeom prst="line">
            <a:avLst/>
          </a:prstGeom>
        </p:spPr>
        <p:style>
          <a:lnRef idx="1">
            <a:schemeClr val="accent4"/>
          </a:lnRef>
          <a:fillRef idx="0">
            <a:schemeClr val="accent4"/>
          </a:fillRef>
          <a:effectRef idx="0">
            <a:schemeClr val="accent4"/>
          </a:effectRef>
          <a:fontRef idx="minor">
            <a:schemeClr val="tx1"/>
          </a:fontRef>
        </p:style>
      </p:cxnSp>
      <p:sp>
        <p:nvSpPr>
          <p:cNvPr id="21" name="Oval 20"/>
          <p:cNvSpPr/>
          <p:nvPr/>
        </p:nvSpPr>
        <p:spPr>
          <a:xfrm>
            <a:off x="4114800" y="2743200"/>
            <a:ext cx="381000" cy="3810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cxnSp>
        <p:nvCxnSpPr>
          <p:cNvPr id="23" name="Straight Arrow Connector 22"/>
          <p:cNvCxnSpPr>
            <a:stCxn id="21" idx="7"/>
          </p:cNvCxnSpPr>
          <p:nvPr/>
        </p:nvCxnSpPr>
        <p:spPr>
          <a:xfrm flipV="1">
            <a:off x="4440004" y="2590800"/>
            <a:ext cx="284396" cy="208196"/>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Tree>
  </p:cSld>
  <p:clrMapOvr>
    <a:masterClrMapping/>
  </p:clrMapOvr>
  <p:transition>
    <p:dissolv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pPr algn="l"/>
            <a:r>
              <a:rPr lang="mn-MN" dirty="0" smtClean="0"/>
              <a:t/>
            </a:r>
            <a:br>
              <a:rPr lang="mn-MN" dirty="0" smtClean="0"/>
            </a:br>
            <a:r>
              <a:rPr lang="mn-MN" dirty="0"/>
              <a:t/>
            </a:r>
            <a:br>
              <a:rPr lang="mn-MN" dirty="0"/>
            </a:br>
            <a:r>
              <a:rPr lang="mn-MN" dirty="0" smtClean="0"/>
              <a:t/>
            </a:r>
            <a:br>
              <a:rPr lang="mn-MN" dirty="0" smtClean="0"/>
            </a:br>
            <a:r>
              <a:rPr lang="mn-MN" dirty="0"/>
              <a:t/>
            </a:r>
            <a:br>
              <a:rPr lang="mn-MN" dirty="0"/>
            </a:br>
            <a:r>
              <a:rPr lang="mn-MN" dirty="0" smtClean="0"/>
              <a:t/>
            </a:r>
            <a:br>
              <a:rPr lang="mn-MN" dirty="0" smtClean="0"/>
            </a:br>
            <a:r>
              <a:rPr lang="mn-MN" dirty="0"/>
              <a:t/>
            </a:r>
            <a:br>
              <a:rPr lang="mn-MN" dirty="0"/>
            </a:br>
            <a:r>
              <a:rPr lang="mn-MN" dirty="0" smtClean="0"/>
              <a:t/>
            </a:r>
            <a:br>
              <a:rPr lang="mn-MN" dirty="0" smtClean="0"/>
            </a:br>
            <a:r>
              <a:rPr lang="en-US" dirty="0"/>
              <a:t/>
            </a:r>
            <a:br>
              <a:rPr lang="en-US" dirty="0"/>
            </a:br>
            <a:endParaRPr lang="en-US" dirty="0"/>
          </a:p>
        </p:txBody>
      </p:sp>
      <p:sp>
        <p:nvSpPr>
          <p:cNvPr id="10" name="Content Placeholder 9"/>
          <p:cNvSpPr>
            <a:spLocks noGrp="1"/>
          </p:cNvSpPr>
          <p:nvPr>
            <p:ph idx="1"/>
          </p:nvPr>
        </p:nvSpPr>
        <p:spPr/>
        <p:txBody>
          <a:bodyPr/>
          <a:lstStyle/>
          <a:p>
            <a:r>
              <a:rPr lang="mn-MN" dirty="0" smtClean="0"/>
              <a:t>Бие биеээсээ нэг хос шинж тэмдгээрээ ялгаатай 2 бие махбодыг эрлийзжүүлэгт оруулахыг </a:t>
            </a:r>
            <a:r>
              <a:rPr lang="mn-MN" b="1" dirty="0" smtClean="0"/>
              <a:t>моногибрид эрлийзжүүлэг</a:t>
            </a:r>
            <a:r>
              <a:rPr lang="mn-MN" dirty="0" smtClean="0"/>
              <a:t> гэнэ. Мендель давамгайлагч аллелийг том үсгээр ноёлогдогч аллелийг жижиг үсгээр тэмдэглэсэн.    </a:t>
            </a:r>
            <a:br>
              <a:rPr lang="mn-MN" dirty="0" smtClean="0"/>
            </a:br>
            <a:r>
              <a:rPr lang="mn-MN" dirty="0" smtClean="0"/>
              <a:t>                 Үрийн өнгө</a:t>
            </a:r>
            <a:r>
              <a:rPr lang="en-US" dirty="0" smtClean="0"/>
              <a:t/>
            </a:r>
            <a:br>
              <a:rPr lang="en-US" dirty="0" smtClean="0"/>
            </a:br>
            <a:r>
              <a:rPr lang="mn-MN" dirty="0" smtClean="0"/>
              <a:t>     Шар “А”                Ногоон”а”</a:t>
            </a:r>
            <a:endParaRPr lang="en-US" dirty="0"/>
          </a:p>
        </p:txBody>
      </p:sp>
      <p:sp>
        <p:nvSpPr>
          <p:cNvPr id="11" name="Rectangle 10"/>
          <p:cNvSpPr/>
          <p:nvPr/>
        </p:nvSpPr>
        <p:spPr>
          <a:xfrm>
            <a:off x="609600" y="457200"/>
            <a:ext cx="7848600" cy="1323439"/>
          </a:xfrm>
          <a:prstGeom prst="rect">
            <a:avLst/>
          </a:prstGeom>
        </p:spPr>
        <p:txBody>
          <a:bodyPr wrap="square">
            <a:spAutoFit/>
          </a:bodyPr>
          <a:lstStyle/>
          <a:p>
            <a:r>
              <a:rPr lang="mn-MN" sz="4000" b="1" dirty="0" smtClean="0"/>
              <a:t>Менделийн </a:t>
            </a:r>
            <a:r>
              <a:rPr lang="en-US" sz="4000" b="1" dirty="0" smtClean="0"/>
              <a:t>I, II</a:t>
            </a:r>
            <a:r>
              <a:rPr lang="mn-MN" sz="4000" b="1" dirty="0" smtClean="0"/>
              <a:t> хууль ба        моногибрид эрлийзжүүлэг </a:t>
            </a:r>
            <a:endParaRPr lang="en-US" sz="4000" b="1" dirty="0"/>
          </a:p>
        </p:txBody>
      </p:sp>
    </p:spTree>
  </p:cSld>
  <p:clrMapOvr>
    <a:masterClrMapping/>
  </p:clrMapOvr>
  <p:transition>
    <p:zoom dir="in"/>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05000" y="762000"/>
            <a:ext cx="7070725" cy="5364163"/>
          </a:xfrm>
        </p:spPr>
        <p:txBody>
          <a:bodyPr/>
          <a:lstStyle/>
          <a:p>
            <a:r>
              <a:rPr lang="en-US" sz="2800" dirty="0" smtClean="0"/>
              <a:t>1. </a:t>
            </a:r>
            <a:r>
              <a:rPr lang="mn-MN" sz="2800" dirty="0" smtClean="0"/>
              <a:t>Мендель шар, ногоон өнгийн үрэтй вандуйг хооронд нь эрлийзжүүлэгт оруулахад </a:t>
            </a:r>
            <a:r>
              <a:rPr lang="en-US" sz="2800" dirty="0" smtClean="0"/>
              <a:t>F1 </a:t>
            </a:r>
            <a:r>
              <a:rPr lang="mn-MN" sz="2800" dirty="0" smtClean="0"/>
              <a:t>удамд 100 шар өнгийн үртэй вандуй гарч ирсэн. Ингээд </a:t>
            </a:r>
            <a:r>
              <a:rPr lang="en-US" sz="2800" dirty="0" smtClean="0"/>
              <a:t>F</a:t>
            </a:r>
            <a:r>
              <a:rPr lang="mn-MN" sz="2800" dirty="0" smtClean="0"/>
              <a:t>1</a:t>
            </a:r>
            <a:r>
              <a:rPr lang="en-US" sz="2800" dirty="0" smtClean="0"/>
              <a:t>-</a:t>
            </a:r>
            <a:r>
              <a:rPr lang="mn-MN" sz="2800" dirty="0" smtClean="0"/>
              <a:t>д илэрч буй шинж тэмдгийг </a:t>
            </a:r>
            <a:r>
              <a:rPr lang="mn-MN" sz="2800" b="1" dirty="0" smtClean="0"/>
              <a:t>доминант</a:t>
            </a:r>
            <a:r>
              <a:rPr lang="mn-MN" sz="2800" dirty="0" smtClean="0"/>
              <a:t> </a:t>
            </a:r>
            <a:r>
              <a:rPr lang="en-US" sz="2800" dirty="0" smtClean="0"/>
              <a:t>(</a:t>
            </a:r>
            <a:r>
              <a:rPr lang="mn-MN" sz="2800" dirty="0" smtClean="0"/>
              <a:t>А</a:t>
            </a:r>
            <a:r>
              <a:rPr lang="en-US" sz="2800" dirty="0" smtClean="0"/>
              <a:t>)</a:t>
            </a:r>
            <a:r>
              <a:rPr lang="mn-MN" sz="2800" dirty="0" smtClean="0"/>
              <a:t>, илрээгүйг нь </a:t>
            </a:r>
            <a:r>
              <a:rPr lang="mn-MN" sz="2800" b="1" dirty="0" smtClean="0"/>
              <a:t>рецессив</a:t>
            </a:r>
            <a:r>
              <a:rPr lang="en-US" sz="2800" dirty="0" smtClean="0"/>
              <a:t>(</a:t>
            </a:r>
            <a:r>
              <a:rPr lang="mn-MN" sz="2800" dirty="0" smtClean="0"/>
              <a:t>а</a:t>
            </a:r>
            <a:r>
              <a:rPr lang="en-US" sz="2800" dirty="0" smtClean="0"/>
              <a:t>)</a:t>
            </a:r>
            <a:r>
              <a:rPr lang="mn-MN" sz="2800" dirty="0" smtClean="0"/>
              <a:t> шинж тэмдэг гэж нэрлэсэн. Альтернатив шинжээрээ ялгагдах бие махбодыг эрлийзжүүлэхэд доминант шинж тэмдэг рецессивээ давамгайлаад удамшиж чадаж буйд дүгнэлт хийж </a:t>
            </a:r>
            <a:r>
              <a:rPr lang="mn-MN" sz="2800" b="1" dirty="0" smtClean="0"/>
              <a:t>Давамгайллын хууль буюу 1</a:t>
            </a:r>
            <a:r>
              <a:rPr lang="en-US" sz="2800" b="1" dirty="0" smtClean="0"/>
              <a:t>-</a:t>
            </a:r>
            <a:r>
              <a:rPr lang="mn-MN" sz="2800" b="1" dirty="0" smtClean="0"/>
              <a:t>р хуулиа</a:t>
            </a:r>
            <a:r>
              <a:rPr lang="mn-MN" sz="2800" dirty="0" smtClean="0"/>
              <a:t> нээсэн. </a:t>
            </a:r>
            <a:endParaRPr lang="en-US" sz="2800" dirty="0"/>
          </a:p>
        </p:txBody>
      </p:sp>
    </p:spTree>
  </p:cSld>
  <p:clrMapOvr>
    <a:masterClrMapping/>
  </p:clrMapOvr>
  <p:transition>
    <p:dissolv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33600" y="685800"/>
            <a:ext cx="6842125" cy="5440363"/>
          </a:xfrm>
        </p:spPr>
        <p:txBody>
          <a:bodyPr/>
          <a:lstStyle/>
          <a:p>
            <a:r>
              <a:rPr lang="mn-MN" sz="2800" dirty="0" smtClean="0"/>
              <a:t>2. Мендель </a:t>
            </a:r>
            <a:r>
              <a:rPr lang="en-US" sz="2800" dirty="0" smtClean="0"/>
              <a:t>F</a:t>
            </a:r>
            <a:r>
              <a:rPr lang="mn-MN" sz="2800" dirty="0" smtClean="0"/>
              <a:t>1 үед гарсан шар өнгийн үртэй вандуйг өөр хооронд нь тоос хүртээгээд </a:t>
            </a:r>
            <a:r>
              <a:rPr lang="en-US" sz="2800" dirty="0" smtClean="0"/>
              <a:t>F</a:t>
            </a:r>
            <a:r>
              <a:rPr lang="mn-MN" sz="2800" dirty="0" smtClean="0"/>
              <a:t>2 үед гарсан вандуйн үрийн өнгийг судлан үзэхэд 6022 шар, 2001 ногоон өнгөтэй буюу доминант ба рецессив шинж тэмдэг бүхий ургамлын харьцаа 3</a:t>
            </a:r>
            <a:r>
              <a:rPr lang="en-US" sz="2800" dirty="0" smtClean="0"/>
              <a:t>:</a:t>
            </a:r>
            <a:r>
              <a:rPr lang="mn-MN" sz="2800" dirty="0" smtClean="0"/>
              <a:t>1 байжээ. Эндээс </a:t>
            </a:r>
            <a:r>
              <a:rPr lang="en-US" sz="2800" dirty="0" smtClean="0"/>
              <a:t>F</a:t>
            </a:r>
            <a:r>
              <a:rPr lang="mn-MN" sz="2800" dirty="0" smtClean="0"/>
              <a:t>1</a:t>
            </a:r>
            <a:r>
              <a:rPr lang="en-US" sz="2800" dirty="0" smtClean="0"/>
              <a:t>-</a:t>
            </a:r>
            <a:r>
              <a:rPr lang="mn-MN" sz="2800" dirty="0" smtClean="0"/>
              <a:t>д ногоон </a:t>
            </a:r>
            <a:r>
              <a:rPr lang="en-US" sz="2800" dirty="0" smtClean="0"/>
              <a:t>(</a:t>
            </a:r>
            <a:r>
              <a:rPr lang="mn-MN" sz="2800" dirty="0" smtClean="0"/>
              <a:t>рецессив</a:t>
            </a:r>
            <a:r>
              <a:rPr lang="en-US" sz="2800" dirty="0" smtClean="0"/>
              <a:t>)</a:t>
            </a:r>
            <a:r>
              <a:rPr lang="mn-MN" sz="2800" dirty="0" smtClean="0"/>
              <a:t> шинж тэмдэг алга болоогүй </a:t>
            </a:r>
            <a:r>
              <a:rPr lang="en-US" sz="2800" dirty="0" smtClean="0"/>
              <a:t>F</a:t>
            </a:r>
            <a:r>
              <a:rPr lang="mn-MN" sz="2800" dirty="0" smtClean="0"/>
              <a:t>2 үед илэрч гарч байна гэж дүгнэн шинж тэмдэг задралын хууль буюу 2</a:t>
            </a:r>
            <a:r>
              <a:rPr lang="en-US" sz="2800" dirty="0" smtClean="0"/>
              <a:t>-</a:t>
            </a:r>
            <a:r>
              <a:rPr lang="mn-MN" sz="2800" dirty="0" smtClean="0"/>
              <a:t>р хуулиа нээсэн.</a:t>
            </a:r>
            <a:endParaRPr lang="en-US" sz="2800" dirty="0"/>
          </a:p>
        </p:txBody>
      </p:sp>
    </p:spTree>
  </p:cSld>
  <p:clrMapOvr>
    <a:masterClrMapping/>
  </p:clrMapOvr>
  <p:transition>
    <p:dissolve/>
  </p:transition>
  <p:timing>
    <p:tnLst>
      <p:par>
        <p:cTn id="1" dur="indefinite" restart="never" nodeType="tmRoot"/>
      </p:par>
    </p:tnLst>
  </p:timing>
</p:sld>
</file>

<file path=ppt/theme/theme1.xml><?xml version="1.0" encoding="utf-8"?>
<a:theme xmlns:a="http://schemas.openxmlformats.org/drawingml/2006/main" name="TS030002315">
  <a:themeElements>
    <a:clrScheme name="Office Theme 1">
      <a:dk1>
        <a:srgbClr val="000000"/>
      </a:dk1>
      <a:lt1>
        <a:srgbClr val="00D6FF"/>
      </a:lt1>
      <a:dk2>
        <a:srgbClr val="000000"/>
      </a:dk2>
      <a:lt2>
        <a:srgbClr val="B2B2B2"/>
      </a:lt2>
      <a:accent1>
        <a:srgbClr val="B2F5FF"/>
      </a:accent1>
      <a:accent2>
        <a:srgbClr val="008EAD"/>
      </a:accent2>
      <a:accent3>
        <a:srgbClr val="AAE8FF"/>
      </a:accent3>
      <a:accent4>
        <a:srgbClr val="000000"/>
      </a:accent4>
      <a:accent5>
        <a:srgbClr val="D5F9FF"/>
      </a:accent5>
      <a:accent6>
        <a:srgbClr val="00809C"/>
      </a:accent6>
      <a:hlink>
        <a:srgbClr val="002C33"/>
      </a:hlink>
      <a:folHlink>
        <a:srgbClr val="005A6B"/>
      </a:folHlink>
    </a:clrScheme>
    <a:fontScheme name="Office Them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00D6FF"/>
        </a:lt1>
        <a:dk2>
          <a:srgbClr val="000000"/>
        </a:dk2>
        <a:lt2>
          <a:srgbClr val="B2B2B2"/>
        </a:lt2>
        <a:accent1>
          <a:srgbClr val="B2F5FF"/>
        </a:accent1>
        <a:accent2>
          <a:srgbClr val="008EAD"/>
        </a:accent2>
        <a:accent3>
          <a:srgbClr val="AAE8FF"/>
        </a:accent3>
        <a:accent4>
          <a:srgbClr val="000000"/>
        </a:accent4>
        <a:accent5>
          <a:srgbClr val="D5F9FF"/>
        </a:accent5>
        <a:accent6>
          <a:srgbClr val="00809C"/>
        </a:accent6>
        <a:hlink>
          <a:srgbClr val="002C33"/>
        </a:hlink>
        <a:folHlink>
          <a:srgbClr val="005A6B"/>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00D6FF"/>
        </a:lt1>
        <a:dk2>
          <a:srgbClr val="000000"/>
        </a:dk2>
        <a:lt2>
          <a:srgbClr val="B2B2B2"/>
        </a:lt2>
        <a:accent1>
          <a:srgbClr val="4D8D00"/>
        </a:accent1>
        <a:accent2>
          <a:srgbClr val="005AB4"/>
        </a:accent2>
        <a:accent3>
          <a:srgbClr val="AAE8FF"/>
        </a:accent3>
        <a:accent4>
          <a:srgbClr val="000000"/>
        </a:accent4>
        <a:accent5>
          <a:srgbClr val="B2C5AA"/>
        </a:accent5>
        <a:accent6>
          <a:srgbClr val="0051A3"/>
        </a:accent6>
        <a:hlink>
          <a:srgbClr val="00414C"/>
        </a:hlink>
        <a:folHlink>
          <a:srgbClr val="002447"/>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00D6FF"/>
        </a:lt1>
        <a:dk2>
          <a:srgbClr val="000000"/>
        </a:dk2>
        <a:lt2>
          <a:srgbClr val="B2B2B2"/>
        </a:lt2>
        <a:accent1>
          <a:srgbClr val="0093AD"/>
        </a:accent1>
        <a:accent2>
          <a:srgbClr val="D17400"/>
        </a:accent2>
        <a:accent3>
          <a:srgbClr val="AAE8FF"/>
        </a:accent3>
        <a:accent4>
          <a:srgbClr val="000000"/>
        </a:accent4>
        <a:accent5>
          <a:srgbClr val="AAC8D3"/>
        </a:accent5>
        <a:accent6>
          <a:srgbClr val="BD6800"/>
        </a:accent6>
        <a:hlink>
          <a:srgbClr val="702300"/>
        </a:hlink>
        <a:folHlink>
          <a:srgbClr val="570013"/>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00D6FF"/>
        </a:lt1>
        <a:dk2>
          <a:srgbClr val="000000"/>
        </a:dk2>
        <a:lt2>
          <a:srgbClr val="B2B2B2"/>
        </a:lt2>
        <a:accent1>
          <a:srgbClr val="9B9400"/>
        </a:accent1>
        <a:accent2>
          <a:srgbClr val="CC4100"/>
        </a:accent2>
        <a:accent3>
          <a:srgbClr val="AAE8FF"/>
        </a:accent3>
        <a:accent4>
          <a:srgbClr val="000000"/>
        </a:accent4>
        <a:accent5>
          <a:srgbClr val="CBC8AA"/>
        </a:accent5>
        <a:accent6>
          <a:srgbClr val="B93A00"/>
        </a:accent6>
        <a:hlink>
          <a:srgbClr val="004957"/>
        </a:hlink>
        <a:folHlink>
          <a:srgbClr val="2F0061"/>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B2B2B2"/>
        </a:lt2>
        <a:accent1>
          <a:srgbClr val="B2F5FF"/>
        </a:accent1>
        <a:accent2>
          <a:srgbClr val="008EAD"/>
        </a:accent2>
        <a:accent3>
          <a:srgbClr val="FFFFFF"/>
        </a:accent3>
        <a:accent4>
          <a:srgbClr val="000000"/>
        </a:accent4>
        <a:accent5>
          <a:srgbClr val="D5F9FF"/>
        </a:accent5>
        <a:accent6>
          <a:srgbClr val="00809C"/>
        </a:accent6>
        <a:hlink>
          <a:srgbClr val="002C33"/>
        </a:hlink>
        <a:folHlink>
          <a:srgbClr val="005A6B"/>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B2B2B2"/>
        </a:lt2>
        <a:accent1>
          <a:srgbClr val="4D8D00"/>
        </a:accent1>
        <a:accent2>
          <a:srgbClr val="005AB4"/>
        </a:accent2>
        <a:accent3>
          <a:srgbClr val="FFFFFF"/>
        </a:accent3>
        <a:accent4>
          <a:srgbClr val="000000"/>
        </a:accent4>
        <a:accent5>
          <a:srgbClr val="B2C5AA"/>
        </a:accent5>
        <a:accent6>
          <a:srgbClr val="0051A3"/>
        </a:accent6>
        <a:hlink>
          <a:srgbClr val="00414C"/>
        </a:hlink>
        <a:folHlink>
          <a:srgbClr val="002447"/>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B2B2B2"/>
        </a:lt2>
        <a:accent1>
          <a:srgbClr val="0093AD"/>
        </a:accent1>
        <a:accent2>
          <a:srgbClr val="D17400"/>
        </a:accent2>
        <a:accent3>
          <a:srgbClr val="FFFFFF"/>
        </a:accent3>
        <a:accent4>
          <a:srgbClr val="000000"/>
        </a:accent4>
        <a:accent5>
          <a:srgbClr val="AAC8D3"/>
        </a:accent5>
        <a:accent6>
          <a:srgbClr val="BD6800"/>
        </a:accent6>
        <a:hlink>
          <a:srgbClr val="702300"/>
        </a:hlink>
        <a:folHlink>
          <a:srgbClr val="570013"/>
        </a:folHlink>
      </a:clrScheme>
      <a:clrMap bg1="lt1" tx1="dk1" bg2="lt2" tx2="dk2" accent1="accent1" accent2="accent2" accent3="accent3" accent4="accent4" accent5="accent5" accent6="accent6" hlink="hlink" folHlink="folHlink"/>
    </a:extraClrScheme>
    <a:extraClrScheme>
      <a:clrScheme name="Office Theme 8">
        <a:dk1>
          <a:srgbClr val="000000"/>
        </a:dk1>
        <a:lt1>
          <a:srgbClr val="FFFFFF"/>
        </a:lt1>
        <a:dk2>
          <a:srgbClr val="000000"/>
        </a:dk2>
        <a:lt2>
          <a:srgbClr val="B2B2B2"/>
        </a:lt2>
        <a:accent1>
          <a:srgbClr val="9B9400"/>
        </a:accent1>
        <a:accent2>
          <a:srgbClr val="CC4100"/>
        </a:accent2>
        <a:accent3>
          <a:srgbClr val="FFFFFF"/>
        </a:accent3>
        <a:accent4>
          <a:srgbClr val="000000"/>
        </a:accent4>
        <a:accent5>
          <a:srgbClr val="CBC8AA"/>
        </a:accent5>
        <a:accent6>
          <a:srgbClr val="B93A00"/>
        </a:accent6>
        <a:hlink>
          <a:srgbClr val="004957"/>
        </a:hlink>
        <a:folHlink>
          <a:srgbClr val="2F0061"/>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TS030002315</Template>
  <TotalTime>285</TotalTime>
  <Words>1075</Words>
  <Application>Microsoft Office PowerPoint</Application>
  <PresentationFormat>On-screen Show (4:3)</PresentationFormat>
  <Paragraphs>115</Paragraphs>
  <Slides>32</Slides>
  <Notes>1</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TS030002315</vt:lpstr>
      <vt:lpstr>Бүлэг сэдэв: Генетик   Менделийн хуулиуд  </vt:lpstr>
      <vt:lpstr>Дэд сэдэв:</vt:lpstr>
      <vt:lpstr>Менделийн хууль гарах угтвар нөхцөл</vt:lpstr>
      <vt:lpstr>         Г.Мендель вандуй эрлийзжүүлэх алдарт туршилтаа 1856 онд эхлэжээ. Мендель 10 гаруй жил вандуйг эрлийзжүүлэн уйгагүй хөдөлмөрлөхдөө удамших шинжийг судлах гибридологийн аргыг боловсруулж удамшлын гол гол хуулиудыг нээжээ. Мендель судалгаандаа нэн тохиромжтой ургамлыг (вандуй) сонгож чадсан нь амжилтанд хүрэх нэг үндэс болсон.Энэ зүйл ургамал дараах олон шинжээрээ генетикийн судалгаанд тохиромжтой байв. </vt:lpstr>
      <vt:lpstr>      1.Өөр хоорондоо хэд хэдэн шинжээр ялгарах    олон сорттой 2.Үржүүлж ургуулахад амар                                                                                      3.Ердийн нөхцөлд өөр ургамлаас тоос хүртдэггүй учир байгалийн цэвэр сортоо хадгалж үрждэг.                                                                                                          4.Зориуд зохиомолоор нэгнийх нь тоосыг нөгөөд нь хүртээж үр тогтоож болох бөгөөд ингэж гарсан эрлийз нь цаашид үржих чадвартай.  </vt:lpstr>
      <vt:lpstr>Генетикийн судалгаанд дараах тэмдэглэгээг ашигладаг. Х-эрлийзжүүлэх, эвцэлдүүлэх    -эм хүйс         -эр хүйс P-эцэг  G-гамет F-үр удам F1-нэгдүгээр үеийн эрлийз F2-хоёрдугаар үеийн эрлийз F3, F4….. гэх мэт бичнэ</vt:lpstr>
      <vt:lpstr>        </vt:lpstr>
      <vt:lpstr>Slide 8</vt:lpstr>
      <vt:lpstr>Slide 9</vt:lpstr>
      <vt:lpstr>Тайлбар:</vt:lpstr>
      <vt:lpstr>F1 удамд гарсан Аа гетерозигот доминант генотиптэй шар өнгөтэй вандуйнуудыг өөр хооронд нь тоос хүртээсэн. Эрлийзжүүлэгт орсон Аа генотиптэй бие тус бүрээс мейоз хуваагдлаар “А”. “а” генийг агуулсан 2 төрлийн эр эм бэлгийн эс тус тус үүснэ. Энэ 2 төрлийн эр эм бэлгийн эсүүд янз бүрийн хоршлоор нийлж үр удам тогтоно.  Үүнийг Мендель тайлбарлахдаа: шинж тэмдэг болгоныг хариуцсан удамшлын нэгж (элемент) байх бөгөөд тэр нь хос байна гэжээ. </vt:lpstr>
      <vt:lpstr>Үүнээс үзвэл:  Генотип-1:2:1 Фенотип- 3:1 байна.      Мендель туршлагадаа 7 хос шинж тэмдэгээрээ ялгагдах удмуудыг ашигласан бөгөөд тухайн шинж тус бүрд дээрхи зүй тогтол илэрсэн. Иймээс Мендель шинж тэмдэг бүрийг удамшлын хүчин зүйл тодорхойлдог гэж үзсэн.  Гэвч энэхүү удамшлын хүчин зүйлийг тухайн үедээ тайлбарлаж чадаагүй.  Энэхүү удамшлын нэгжийг хожим нь 1909 онд  Данийн ургамал судлаач Иогансен “ген” гэж нэрлэсэн юм. Ген тус бүр 2 гишүүнтэй байх ба гишүүн тус бүрийг аллель гэнэ. Аллелийн нэг нь эхээс нөгөө нь эцгээс ирж үр удамд генийн хослолыг бий болгоно. Генийн энэ хос чанарыг аллелизм гэнэ.  </vt:lpstr>
      <vt:lpstr>             Ген хромосом дээр байрладаг. Хромосом дээрх генийн байрлалыг локус гэнэ. Хос хромосомын ижил локуст байгаа генийг аллель ген гэнэ.       Хос хромосомын ижил локуст доминант генүүд агуулж байгаа биеийг гомозигот доминант бие гэнэ.        Хос хромосомын ижил локуст доминант. рецессив генүүд агуулж байгаа биеийг гетерозигот доминант бие гэнэ.       Хос хромосомын ижил локуст рецессив генүүд агуулж байгаа биеийг гомозигот рецессив бие гэнэ.</vt:lpstr>
      <vt:lpstr>        Үүнээс үзэхэд: Менделийн туршилтанд яригдсан шар өнгөтэй вандуйнууд генотипээрээ ялгарч байна. Жишээ нь:  АА- гомозигот доминант генотиптэй. Аа- гетерозигот доминант генотиптэй. Ногоон өнгөтэй вандуй аа-  гомозигот рецессив генотиптэй юм.  </vt:lpstr>
      <vt:lpstr>         Менделийн туршилтын анхдагч эцэг. Эх организмууд гомозигот доминант, гомозигот рецессив байсан учраас F1 удамд  гетерозигот доминант бие 100% гарсан. Энэ нь Менделийн туршлага амжилттай болоход нөлөөлсөн. </vt:lpstr>
      <vt:lpstr>Бүрэн бус давамгайлал буюу удамшлын дундаж илрэл </vt:lpstr>
      <vt:lpstr>Тайлбар</vt:lpstr>
      <vt:lpstr>  F1 удамд гарсан Аа- гетерозигот доминант генотиптэй ягаан өнгөтэй шөнийн чимэг цэцгийг өөр хооронд нь тоос хүртээсэн.       Эрлийзжүүлэгт орсон Аа генотиптэй бие тус бүрээс мейоз хуваагдлаар “А”, а” генийг агуулсан 2 төрлийн эр, эм бэлгийн эс тус, тус үүснэ. Энэ 2 төрлийн эр, эм бэлгийн эсүүд янз бүрийн хоршлоор нийлж үр удам тогтоно.       F2 удмын генотип-1:2:1                       Фенотип-1:2:1 байна. </vt:lpstr>
      <vt:lpstr>            Шөнийн чимэг цэцгийн улаан өнгийг хариуцсан- А ген цагаан өнгийг хариуцсан-а генийг давамгайлж чадаагүйн улмаас Аа- гетерозигот доминант бие махбод нь ягаан өнгөтэй байна.      Доминант /А/ ген рецессив /а/ генийг бүрэн давамгайлж чадаагүйн улмаас дундаж шинж тэмдэг илэрч байгаа энэ үзэгдлыг бүрэн бус давамгайлал буюу удамшлын дундаж илрэл гэнэ. </vt:lpstr>
      <vt:lpstr>Менделийн III хууль дигибрид  эрлийзжүүлэг </vt:lpstr>
      <vt:lpstr>Тайлбар: </vt:lpstr>
      <vt:lpstr> АВ генийг  агуулсан эм бэлгийн эс ab генийг агуулсан эр бэлгийн эстэй үр тогтоход F1 удамд 100%AaBb-дигетерозигот доминант генотиптэй шар өнгөтэй, гөлгөр гадаргуутай (фенотиптэй) вандуй гарч ирсэн.  F1 удамд гарсан AaBb шар өнгөтэй, гөлгөр гадаргуутай вандуйнуудыг өөр хооронд нь тоос хүртээсэн. Эрлийзжүүлэгт оруулсан AaBb дигетерозигот доминант  генотиптэй эр эм биеүдэс AB, Ab,aB,ab генийг агуулсан 4 төрлийн эр, эм бэлгийн эсүүд мейоз хуваагдлаар үүснэ  </vt:lpstr>
      <vt:lpstr>Тайлбар </vt:lpstr>
      <vt:lpstr>      Гамемуудын хоршлын дүнд үүсэх үр удмуудын генотип, фенотипийг тодорхойлох хялбар аргыг Английн генетикч Р.Пиннэт боловсруулсан бөгөөд пиннетийн тор гэж нэрлэдэг.</vt:lpstr>
      <vt:lpstr>           Уг торын нэгдүгээр баганы нүд бүхэнд эм биеэс гарах эм бэлгийн эсүүдийг цувруулан бичнэ. Харин нэгдүгээр мөрний нүд бүхэнд эр биеэс гарах эр бэлгийн эсүүдийг цувруулан бичиж, торын үлдсэн нүд бүхэнд уг  гаметуудын хоршлоос гарах биеийг  генотипийг бичнэ.  Олон хос аллель ген бүхий бие махбодуудын эрлийзжүүлгээс гарах үр удмын генотип, фенотипийг тодорхойлоход пиннетийн тор ашиглах нь тохиромжтой. </vt:lpstr>
      <vt:lpstr>F2-удмын генотип, фенотипийг тодорхойлъё. </vt:lpstr>
      <vt:lpstr>  Мендель F2-удамд гарсан 566 үрийн фенотипийг судлан үзэхэд: </vt:lpstr>
      <vt:lpstr>         F2-д гарсан үр удмуудад анализ хийж үзвэл шар өнгийн вандуй гөлгөр эсвэл барзгар гадаргуутай, ногоон өнгөтэй вандуй гөлгөр эсвэл барзгар гадаргуутай байна. Үүнээс үндэслэн Мендель үрийн өнгийг хариуцагч ген гадаргууг хариуцсан генүүд биеэ биеэсээ үл хамаарч удамшиж байна гэж дүгнэн шинж тэмдгийг хариуцагч генүүд бие биеэсээ үл хамаарч удамших тухай 3-р хуулиа нээсэн.</vt:lpstr>
      <vt:lpstr>        Үрийн  Өнгийг тодорхойлогч “А”, “а”ген Гадаргууг тодорхойлогч “В”, “b” генүүд өөр хоорондоо тус тус аллель болно. Харин “А”, “В” генүүд өөр өөр хромосом дээр байрласан аллель бус генүүд юм. Ийнхүү өөр өөр хромосом дээр байрладаг генүүд бие биеэсээ үл хамааран удамшдаг байна.  </vt:lpstr>
      <vt:lpstr>          Олон шинжийн эрлийзжүүлэлтийн I I үед фенотип ялгарлаар янз бүрийн шинж тэмдэгүүд бие биеэс хамаарахгүй орших зарчмыг (3+1)n гэсэн томъёогоор илэрхийлж болно. Үүнд: n-хос шинжийн тоо. Харин фенотип ялгарлын төрөл ангийг 2n гэсэн томъёогоор урьдчилан тогтоож болно. Үүнд: 2-нэг хос генийн хос аллелийг, n-нийлүүлэгт орж байгаа биесийн өөр хоорондоо ялгарч шинж тэмдэгийн тоог заана.  </vt:lpstr>
      <vt:lpstr>Slide 31</vt:lpstr>
      <vt:lpstr> Анхаарал тавьсанд  баярлалаа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Бүлэг сэдэв: Менделийн хуулиуд Дэд сэдэв:</dc:title>
  <dc:creator>User</dc:creator>
  <cp:lastModifiedBy>user</cp:lastModifiedBy>
  <cp:revision>28</cp:revision>
  <dcterms:created xsi:type="dcterms:W3CDTF">2011-10-12T13:46:14Z</dcterms:created>
  <dcterms:modified xsi:type="dcterms:W3CDTF">2012-02-03T13:14:51Z</dcterms:modified>
</cp:coreProperties>
</file>