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mn-MN" sz="14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mn-MN" sz="14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mn-MN" sz="14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FBDAC77-3BE8-496E-AB00-1434417487A0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mn-MN" sz="14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835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mn-MN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4C8C400F-4A17-41EB-862F-6DEEE477340A}" type="slidenum">
              <a:rPr/>
              <a:pPr lvl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30329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mn-MN" sz="2000" b="0" i="0" u="none" strike="noStrike" kern="1200">
        <a:ln>
          <a:noFill/>
        </a:ln>
        <a:latin typeface="Nimbus Sans 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563688" y="965200"/>
            <a:ext cx="4643437" cy="34813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60579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773880"/>
          </a:xfrm>
        </p:spPr>
        <p:txBody>
          <a:bodyPr/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824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773880"/>
          </a:xfrm>
        </p:spPr>
        <p:txBody>
          <a:bodyPr/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35733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773880"/>
          </a:xfrm>
        </p:spPr>
        <p:txBody>
          <a:bodyPr/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04718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773880"/>
          </a:xfrm>
        </p:spPr>
        <p:txBody>
          <a:bodyPr/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5451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2003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65257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0895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7334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8364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45349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52332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49640" y="965880"/>
            <a:ext cx="5072400" cy="34812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202400" y="4785120"/>
            <a:ext cx="5373000" cy="3864239"/>
          </a:xfrm>
        </p:spPr>
        <p:txBody>
          <a:bodyPr>
            <a:spAutoFit/>
          </a:bodyPr>
          <a:lstStyle/>
          <a:p>
            <a:endParaRPr lang="mn-MN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7470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AF3070-3CA6-46F4-87AF-4F3F82D84376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0C696D-F29D-4DDF-812A-6D32C349335D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8F539F-2B59-4C59-A903-43DA1A0685B1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28CFA9-A0A6-4604-9281-D3051A2A8555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24667D-C85D-4204-94D6-E5E7E9A1AE93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FB509B-954B-46F8-9005-7F6536EEFCA8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1529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979613"/>
            <a:ext cx="41544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E121F0-6920-4BF9-BFDC-0F4E7AC25A70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2290B7-00B9-49CC-A83A-761BAF9789FC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28C911-0336-46A3-9A46-7A2BBB11763A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5AE2E8-4BB7-4ED7-9B17-4111233A6FF3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4CF087-EC74-4D86-934A-11FF5E757FC5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E37FF2-76A4-467D-8C2E-4E0BA7701550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040ED2-10B3-4571-91E2-0B27A8DE58EB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ADFFAE-F2FA-43C3-9789-2A509ADFE68C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539750"/>
            <a:ext cx="2159000" cy="642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39750"/>
            <a:ext cx="6327775" cy="642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E214A8-C27C-4D82-B4F3-B7AE2E424C7A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BE346B-CB7E-4636-AF32-113E540772F3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427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427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EABBA7-B17A-486F-9DF3-BE42B6B16CAA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F9E61-BB3B-4316-82F4-060E21E0E337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289194-B836-4146-9383-41C5D5AF43A7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9ACA21-6095-4159-9799-D446BAAD4467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5DB581-1E7D-46C3-82C5-6A82E796D58F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mn-M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16FD4E-1896-4980-B999-AAB7F82224F5}" type="slidenum">
              <a:rPr/>
              <a:pPr lvl="0"/>
              <a:t>‹#›</a:t>
            </a:fld>
            <a:endParaRPr lang="mn-M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Pictures/1000000000000320000002580E1B1ACF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mn-MN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mn-MN" sz="32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mn-MN" sz="32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mn-MN" sz="28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mn-MN" sz="24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 kern="1200">
                <a:ln>
                  <a:noFill/>
                </a:ln>
                <a:latin typeface="Nimbus Sans 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n-MN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mn-MN" sz="1400" kern="12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1FDA422-FA91-424D-8138-8104D5F8D47C}" type="slidenum">
              <a:rPr/>
              <a:pPr lvl="0"/>
              <a:t>‹#›</a:t>
            </a:fld>
            <a:endParaRPr lang="mn-M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mn-MN" sz="4400" b="0" i="0" u="none" strike="noStrike" kern="1200">
          <a:ln>
            <a:noFill/>
          </a:ln>
          <a:latin typeface="Nimbus Sans L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mn-MN" sz="3200" b="0" i="0" u="none" strike="noStrike" kern="1200">
          <a:ln>
            <a:noFill/>
          </a:ln>
          <a:latin typeface="Nimbus Sans L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8640000" cy="102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mn-MN"/>
              <a:t>Click to edit the title text format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1980000"/>
            <a:ext cx="846000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mn-MN" sz="32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mn-MN" sz="32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mn-MN" sz="28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mn-MN" sz="24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mn-MN" sz="2000" b="0" i="0" u="none" strike="noStrike">
                <a:ln>
                  <a:noFill/>
                </a:ln>
                <a:solidFill>
                  <a:srgbClr val="006B6B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n-MN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75720" y="63000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mn-MN" sz="14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0000" y="6318720"/>
            <a:ext cx="322236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mn-MN" sz="14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mn-M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011720" y="6318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mn-MN" sz="1400">
                <a:latin typeface="Nimbus Roman No9 L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331E6863-5BC0-49B9-A760-4260E8F84736}" type="slidenum">
              <a:rPr/>
              <a:pPr lvl="0"/>
              <a:t>‹#›</a:t>
            </a:fld>
            <a:endParaRPr lang="mn-M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ctr" rtl="0" hangingPunct="0">
        <a:buNone/>
        <a:tabLst/>
        <a:defRPr lang="mn-MN" sz="4400" b="0" i="0" u="none" strike="noStrike">
          <a:ln>
            <a:noFill/>
          </a:ln>
          <a:solidFill>
            <a:srgbClr val="800000"/>
          </a:solidFill>
          <a:latin typeface="Albany" pitchFamily="18"/>
          <a:ea typeface="Andale Sans UI" pitchFamily="2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mn-MN" sz="3200" b="0" i="0" u="none" strike="noStrike">
          <a:ln>
            <a:noFill/>
          </a:ln>
          <a:solidFill>
            <a:srgbClr val="006B6B"/>
          </a:solidFill>
          <a:latin typeface="Albany" pitchFamily="18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mn-MN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mn-MN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mn-MN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n-M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hangingPunct="0">
        <a:tabLst/>
        <a:defRPr lang="mn-MN" sz="4000" b="1" i="1" u="none" strike="noStrike">
          <a:ln>
            <a:noFill/>
          </a:ln>
          <a:solidFill>
            <a:srgbClr val="99284C"/>
          </a:solidFill>
          <a:latin typeface="Albany" pitchFamily="34"/>
        </a:defRPr>
      </a:lvl1pPr>
    </p:titleStyle>
    <p:bodyStyle>
      <a:lvl1pPr marL="0" marR="0" indent="0" algn="l" rtl="0" hangingPunct="0">
        <a:tabLst/>
        <a:defRPr lang="mn-MN" sz="3200" b="0" i="0" u="none" strike="noStrike">
          <a:ln>
            <a:noFill/>
          </a:ln>
          <a:solidFill>
            <a:srgbClr val="333333"/>
          </a:solidFill>
          <a:latin typeface="Albany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n.wikipedia.org/w/index.php?title=&#1060;&#1086;&#1090;&#1086;&#1085;&amp;action=edit&amp;redlink=1" TargetMode="External"/><Relationship Id="rId13" Type="http://schemas.openxmlformats.org/officeDocument/2006/relationships/hyperlink" Target="http://mn.wikipedia.org/wiki/&#1057;&#1072;&#1088;" TargetMode="External"/><Relationship Id="rId3" Type="http://schemas.openxmlformats.org/officeDocument/2006/relationships/hyperlink" Target="http://mn.wikipedia.org/wiki/&#1069;&#1085;&#1077;&#1088;&#1075;&#1080;" TargetMode="External"/><Relationship Id="rId7" Type="http://schemas.openxmlformats.org/officeDocument/2006/relationships/hyperlink" Target="http://mn.wikipedia.org/wiki/&#1062;&#1072;&#1093;&#1080;&#1083;&#1075;&#1072;&#1072;&#1085;_&#1089;&#1086;&#1088;&#1086;&#1085;&#1079;&#1086;&#1085;" TargetMode="External"/><Relationship Id="rId12" Type="http://schemas.openxmlformats.org/officeDocument/2006/relationships/hyperlink" Target="http://mn.wikipedia.org/wiki/&#1044;&#1101;&#1083;&#1093;&#1080;&#1081;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mn.wikipedia.org/w/index.php?title=&#1062;&#1072;&#1094;&#1088;&#1091;&#1091;&#1083;&#1076;&#1072;&#1075;&amp;action=edit&amp;redlink=1" TargetMode="External"/><Relationship Id="rId11" Type="http://schemas.openxmlformats.org/officeDocument/2006/relationships/hyperlink" Target="http://mn.wikipedia.org/w/index.php?title=&#1057;&#1077;&#1082;&#1091;&#1085;&#1076;&amp;action=edit&amp;redlink=1" TargetMode="External"/><Relationship Id="rId5" Type="http://schemas.openxmlformats.org/officeDocument/2006/relationships/hyperlink" Target="http://mn.wikipedia.org/w/index.php?title=&#1058;&#1077;&#1084;&#1087;&#1077;&#1088;&#1072;&#1090;&#1091;&#1088;&amp;action=edit&amp;redlink=1" TargetMode="External"/><Relationship Id="rId15" Type="http://schemas.openxmlformats.org/officeDocument/2006/relationships/hyperlink" Target="http://mn.wikipedia.org/w/index.php?title=&#1058;&#1091;&#1085;&#1075;&#1072;&#1083;&#1072;&#1075;&amp;action=edit&amp;redlink=1" TargetMode="External"/><Relationship Id="rId10" Type="http://schemas.openxmlformats.org/officeDocument/2006/relationships/hyperlink" Target="http://mn.wikipedia.org/wiki/&#1043;&#1101;&#1088;&#1083;&#1080;&#1081;&#1085;_&#1093;&#1091;&#1088;&#1076;" TargetMode="External"/><Relationship Id="rId4" Type="http://schemas.openxmlformats.org/officeDocument/2006/relationships/hyperlink" Target="http://mn.wikipedia.org/w/index.php?title=&#1040;&#1073;&#1089;&#1086;&#1083;&#1102;&#1090;_&#1090;&#1101;&#1075;&amp;action=edit&amp;redlink=1" TargetMode="External"/><Relationship Id="rId9" Type="http://schemas.openxmlformats.org/officeDocument/2006/relationships/hyperlink" Target="http://mn.wikipedia.org/w/index.php?title=&#1069;&#1075;&#1101;&#1083;_&#1073;&#1080;&#1077;&#1090;&amp;action=edit&amp;redlink=1" TargetMode="External"/><Relationship Id="rId14" Type="http://schemas.openxmlformats.org/officeDocument/2006/relationships/hyperlink" Target="http://mn.wikipedia.org/w/index.php?title=&#1057;&#1199;&#1199;&#1076;&#1101;&#1088;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99480"/>
            <a:ext cx="8607960" cy="126252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 sz="6000">
                <a:solidFill>
                  <a:srgbClr val="0066CC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Гэрлийн хугарал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22600" y="2201405"/>
            <a:ext cx="8418240" cy="4862870"/>
          </a:xfrm>
        </p:spPr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 dirty="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r>
              <a:rPr lang="mn-MN" sz="6000" dirty="0" smtClean="0"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201</a:t>
            </a:r>
            <a:r>
              <a:rPr lang="en-US" sz="6000" smtClean="0"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9</a:t>
            </a:r>
            <a:r>
              <a:rPr lang="mn-MN" sz="6000" smtClean="0"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  <a:r>
              <a:rPr lang="mn-MN" sz="6000" dirty="0"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он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440000" y="1980000"/>
            <a:ext cx="7200000" cy="41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89040"/>
            <a:ext cx="8607960" cy="12834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/>
              <a:t>Баяр хүргэе.Та нар чадлаа</a:t>
            </a:r>
            <a:br>
              <a:rPr lang="mn-MN"/>
            </a:br>
            <a:endParaRPr lang="mn-MN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22600" y="2182680"/>
            <a:ext cx="841824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11240" t="6210" r="9106" b="9819"/>
          <a:stretch>
            <a:fillRect/>
          </a:stretch>
        </p:blipFill>
        <p:spPr>
          <a:xfrm>
            <a:off x="3240000" y="2160000"/>
            <a:ext cx="3240000" cy="23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00303571428571429 0.15852380952381c-0.000178571428571429 0.0245238095238095-0.00292857142857143 0.0481904761904762-0.00832142857142857 0.0729523809523809-0.00475943848827826 0.0218534923965095-0.000821428571428572 0.0457142857142857 0 0.0685238095238095 0.000881394304990603 0.0244746592516235-0.00242857142857143 0.0484285714285715-0.00164285714285714 0.072952380952381 0.000729303215623141 0.0227631003664193-0.00517857142857143 0.0467619047619047 0 0.0685238095238095 0.00487120322200586 0.0204702517007512 0.00382142857142857 0.074857142857143 0.0281785714285714 0.0508095238095239 0.0252181931958307-0.0248977273976431 0.0187857142857143-0.077 0.0232142857142857-0.117142857142857 0.00286809098417845-0.0259978569856173 0.004-0.0501904761904762 0.00664285714285715-0.0751428571428572 0.00317255735305805-0.0299535144685123-0.00871428571428572-0.0561428571428571-0.00828571428571429-0.0861904761904762 0.000370835076094797-0.0259996592239803 0.0133928571428571-0.0781904761904762-0.00664285714285715-0.0773809523809524-0.031714384176373 0.00128138925965141-0.0331785714285714 0.0674761904761905-0.0397857142857143 0.106095238095238-0.00499434917831559 0.0291921959179385-0.0111785714285714 0.0573333333333333-0.0165714285714286 0.0861904761904762-0.00506404883624684 0.0270976917860095-0.00707142857142857 0.0542857142857143-0.00828571428571429 0.0818095238095238-0.00482561576983263 0.109380624116207-0.014-0.0279047619047619-0.0132857142857143-0.0398095238095238 0.00332046837119125-0.0553411395198545-0.00296428571428572-0.11052380952381-0.00332142857142857-0.165761904761905-0.000204742105087266-0.0316667789201589 0.0161785714285714-0.118190476190476 0-0.0950476190476191-0.016557159853935 0.0236844140956951 0.00246428571428572 0.0651428571428572-0.00164285714285714 0.0972380952380953-0.00676951536840066 0.052900328791908-0.00771428571428571 0.107380952380952-0.01825 0.159190476190476-0.01401373021578 0.0689127162701405 0.00217857142857142 0.20947619047619-0.0298214285714286-0.0906666666666667-0.0125854692449136-0.118044959301623-0.0112857142857143-0.235619047619048-0.0116071428571429-0.353619047619048-0.000295226441747606-0.108380907059336 0.00121428571428571 0.0173809523809524 0.00164285714285714 0.0331428571428571 0.00254044272472577 0.0934318379871373 0 0.187095238095238 0 0.280714285714286 0 0.0905714285714286-0.0671071428571429 0.285904761904762 0 0.271857142857143 0.079218545214562-0.0165829134917835 0.0537857142857143-0.201047619047619 0.0779285714285714-0.302809523809524 0.0270350914087641-0.113952643669682 0.0417857142857143-0.467190476190476 0.0464285714285714-0.349238095238095 0.00926702195266164 0.235429880787106 0.00735714285714286 0.471285714285714 0.00496428571428572 0.707333333333333-0.00221376706211075 0.218380961729017 0.0985714285714286-0.175333333333333 0.0828928571428571-0.260857142857143-0.0260219736030765-0.141945222752089 0.0803928571428571-0.574523809523809 0.04475-0.435428571428571-0.0464698047659761 0.181347093816187-0.142821428571429 0.528904761904762-0.00332142857142859 0.574714285714286 0.145000594497506 0.0476158292905278 0.0524285714285714-0.373238095238095 0.0580357142857143-0.559238095238095 0.0116177076349437-0.385382301673802-0.0113214285714286 0.457238095238095-0.0149285714285714 0.665333333333333-0.00569962372962318 0.328809976217209 0.0614285714285714-0.32347619047619 0.0646428571428572-0.473047619047619 0.0148925503951124-0.693000011719232 0.0151071428571428 0.206 0.0166071428571428 0.280714285714286 0.00902971829034321 0.449765968176144 0.0740714285714286-0.602428571428571 0.058-0.554761904761905-0.0608450847322308 0.180462014272483-0.00110714285714286 0.395666666666667-0.0049642857142857 0.592380952380952-0.00373014791144954 0.190237543483925-0.00953571428571426-0.429285714285714-0.227107142857143-0.114952380952381-0.0886703818541571 0.128105316397306 0.0616785714285714-0.697904761904762-0.0165714285714286-0.00661904761904764-0.00572420087883016 0.050569435057342-0.0131071428571428-0.110952380952381 0.0148928571428572-0.154761904761905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744480"/>
            <a:ext cx="8607960" cy="117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Гэрийн даалгавар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700000" y="2160000"/>
            <a:ext cx="580572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680000" y="7560000"/>
            <a:ext cx="2700000" cy="26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620000" y="1800000"/>
            <a:ext cx="6480000" cy="4491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744480"/>
            <a:ext cx="8607960" cy="117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 sz="2600"/>
              <a:t>Тайлбарлан дэвтэртээ бичиж ирээрэй.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22600" y="2182680"/>
            <a:ext cx="841824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40000" y="1620000"/>
            <a:ext cx="882000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32040" y="844559"/>
            <a:ext cx="8607960" cy="12834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/>
              <a:t>Хичээлд оролцсон та бүхэнд баярлалаа.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121759" y="2300400"/>
            <a:ext cx="841824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60000" y="2777040"/>
            <a:ext cx="2914200" cy="406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440000" y="3600000"/>
            <a:ext cx="3600000" cy="18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689040"/>
            <a:ext cx="8607960" cy="12834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/>
              <a:t/>
            </a:r>
            <a:br>
              <a:rPr lang="mn-MN"/>
            </a:br>
            <a:endParaRPr lang="mn-MN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900000" y="972360"/>
            <a:ext cx="8418240" cy="6227640"/>
          </a:xfrm>
        </p:spPr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mn-MN" sz="4800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r>
              <a:rPr lang="mn-MN" sz="4800">
                <a:solidFill>
                  <a:srgbClr val="99284C"/>
                </a:solidFill>
              </a:rPr>
              <a:t>Гэрлийн хугарлын тухай мэдлэгтэй болно.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0000" y="1260000"/>
            <a:ext cx="7380000" cy="2700000"/>
          </a:xfrm>
          <a:prstGeom prst="rect">
            <a:avLst/>
          </a:prstGeom>
        </p:spPr>
        <p:txBody>
          <a:bodyPr vert="horz" wrap="square" lIns="90000" tIns="46800" rIns="90000" bIns="46800" fromWordArt="1" anchor="ctr" anchorCtr="1" compatLnSpc="0">
            <a:prstTxWarp prst="textPlain">
              <a:avLst/>
            </a:prstTxWarp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mn-MN" sz="2400" b="0" i="0" u="none" strike="noStrike" kern="120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B80047"/>
                </a:solidFill>
                <a:latin typeface="Arial Black" pitchFamily="18"/>
                <a:ea typeface="DejaVu Sans" pitchFamily="2"/>
                <a:cs typeface="DejaVu Sans" pitchFamily="2"/>
              </a:rPr>
              <a:t>Зорилго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2400" b="0" i="0" u="none" strike="noStrike" kern="120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B80047"/>
              </a:solidFill>
              <a:latin typeface="Arial Black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822600" y="2182680"/>
            <a:ext cx="841824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0000" y="180000"/>
            <a:ext cx="6300000" cy="4566240"/>
          </a:xfrm>
          <a:prstGeom prst="rect">
            <a:avLst/>
          </a:prstGeom>
        </p:spPr>
        <p:txBody>
          <a:bodyPr vert="horz" wrap="square" lIns="90000" tIns="46800" rIns="90000" bIns="46800" fromWordArt="1" anchor="ctr" anchorCtr="1" compatLnSpc="0">
            <a:prstTxWarp prst="textPlain">
              <a:avLst/>
            </a:prstTxWarp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mn-MN" sz="2400" b="0" i="0" u="none" strike="noStrike" kern="120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FFFF00"/>
                </a:solid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DejaVu Sans" pitchFamily="2"/>
                <a:cs typeface="DejaVu Sans" pitchFamily="2"/>
              </a:rPr>
              <a:t>Гэрлийн хугарал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2400" b="0" i="0" u="none" strike="noStrike" kern="120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FFFF00"/>
              </a:solidFill>
              <a:effectLst>
                <a:outerShdw dist="152735" dir="2700000" algn="tl">
                  <a:srgbClr val="868686"/>
                </a:outerShdw>
              </a:effectLst>
              <a:latin typeface="Arial Black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2400" b="0" i="0" u="none" strike="noStrike" kern="120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FFFF00"/>
              </a:solidFill>
              <a:effectLst>
                <a:outerShdw dist="152735" dir="2700000" algn="tl">
                  <a:srgbClr val="868686"/>
                </a:outerShdw>
              </a:effectLst>
              <a:latin typeface="Arial Black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2400" b="0" i="0" u="none" strike="noStrike" kern="120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FFFF00"/>
              </a:solidFill>
              <a:effectLst>
                <a:outerShdw dist="152735" dir="2700000" algn="tl">
                  <a:srgbClr val="868686"/>
                </a:outerShdw>
              </a:effectLst>
              <a:latin typeface="Arial Black" pitchFamily="18"/>
              <a:ea typeface="DejaVu Sans" pitchFamily="2"/>
              <a:cs typeface="DejaVu Sans" pitchFamily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00000" y="1980000"/>
            <a:ext cx="7380000" cy="52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2040" y="1080000"/>
            <a:ext cx="8607960" cy="384948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/>
              <a:t/>
            </a:r>
            <a:br>
              <a:rPr lang="mn-MN"/>
            </a:br>
            <a:r>
              <a:rPr lang="mn-MN"/>
              <a:t/>
            </a:r>
            <a:br>
              <a:rPr lang="mn-MN"/>
            </a:br>
            <a:r>
              <a:rPr lang="mn-MN"/>
              <a:t/>
            </a:r>
            <a:br>
              <a:rPr lang="mn-MN"/>
            </a:br>
            <a:r>
              <a:rPr lang="mn-MN"/>
              <a:t/>
            </a:r>
            <a:br>
              <a:rPr lang="mn-MN"/>
            </a:br>
            <a:r>
              <a:rPr lang="mn-MN"/>
              <a:t/>
            </a:r>
            <a:br>
              <a:rPr lang="mn-MN"/>
            </a:br>
            <a:endParaRPr lang="mn-MN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720000" y="900000"/>
            <a:ext cx="8418240" cy="55800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mn-MN">
              <a:solidFill>
                <a:srgbClr val="99284C"/>
              </a:solidFill>
            </a:endParaRPr>
          </a:p>
          <a:p>
            <a:pPr marL="0" lvl="0" indent="0" algn="ctr">
              <a:buNone/>
            </a:pPr>
            <a:endParaRPr lang="mn-MN">
              <a:solidFill>
                <a:srgbClr val="99284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0000" y="2700000"/>
            <a:ext cx="180720" cy="9403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18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18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18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00000" y="1080000"/>
            <a:ext cx="1834200" cy="27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420000" y="1260000"/>
            <a:ext cx="2700000" cy="2508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286679" y="1260000"/>
            <a:ext cx="2533320" cy="288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1260000" y="4320000"/>
            <a:ext cx="7560000" cy="23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080000" y="1080000"/>
            <a:ext cx="3060000" cy="57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680000" y="1194479"/>
            <a:ext cx="4140000" cy="5285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00" y="720000"/>
            <a:ext cx="8621640" cy="674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                           Гэрлийн хугарал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Гэрэл нь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3"/>
              </a:rPr>
              <a:t>энергийн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нэгэн хэлбэр юм.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4"/>
              </a:rPr>
              <a:t>Абсолют тэг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хэмээс дээш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5"/>
              </a:rPr>
              <a:t>температурд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байгаа ямар нэгэн биет гэрэл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6"/>
              </a:rPr>
              <a:t>цацруулдаг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(дулаан гаргах). Гэрлийг мөн "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7"/>
              </a:rPr>
              <a:t>цахилгаан соронзон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цацрал" гэж хэлдэг. Гэрлийг маш жижигхэн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8"/>
              </a:rPr>
              <a:t>фотон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гэдэг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9"/>
              </a:rPr>
              <a:t>эгэл биет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бүрдүүддэг.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0"/>
              </a:rPr>
              <a:t>Гэрлийн хурд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нь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1"/>
              </a:rPr>
              <a:t>секундэд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300,000 км байдаг. Өөрөөр хэлбэл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2"/>
              </a:rPr>
              <a:t>Дэлхийгээс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3"/>
              </a:rPr>
              <a:t>Сар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хүртэл гэрэл ойролцоогоор нэг секунд аялдаг гэсэн үг юм.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Гэрэл нь шулуун чиглэлд хөдөлдөг бөгөөд хэрэв замд нь саад таарвал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4"/>
              </a:rPr>
              <a:t>сүүдэр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үүсгэдэг. Ихэнх хатуу биет нь харанхуй сүүдэр үүсгэх бөгөөд арай 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  <a:hlinkClick r:id="rId15"/>
              </a:rPr>
              <a:t>тунгалаг</a:t>
            </a:r>
            <a:r>
              <a:rPr lang="mn-MN" sz="2600" b="0" i="0" u="none" strike="noStrike" kern="1200">
                <a:ln>
                  <a:noFill/>
                </a:ln>
                <a:solidFill>
                  <a:srgbClr val="000080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Sans L" pitchFamily="18"/>
                <a:ea typeface="DejaVu Sans" pitchFamily="2"/>
                <a:cs typeface="DejaVu Sans" pitchFamily="2"/>
              </a:rPr>
              <a:t> биетийн сүүдэр нь бага зэргийн харанхуй байдаг.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mn-MN" sz="10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720000" y="2160000"/>
            <a:ext cx="8418240" cy="123732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mn-MN">
                <a:solidFill>
                  <a:srgbClr val="FF00FF"/>
                </a:solidFill>
                <a:hlinkClick r:id="" action="ppaction://noaction"/>
              </a:rPr>
              <a:t>А.Муруйж</a:t>
            </a:r>
            <a:r>
              <a:rPr lang="mn-MN">
                <a:solidFill>
                  <a:srgbClr val="99284C"/>
                </a:solidFill>
              </a:rPr>
              <a:t> </a:t>
            </a:r>
            <a:r>
              <a:rPr lang="mn-MN">
                <a:solidFill>
                  <a:srgbClr val="FF3333"/>
                </a:solidFill>
              </a:rPr>
              <a:t>Б.Шууд чигээрээ </a:t>
            </a:r>
            <a:r>
              <a:rPr lang="mn-MN">
                <a:solidFill>
                  <a:srgbClr val="660066"/>
                </a:solidFill>
              </a:rPr>
              <a:t>В.Нягт орчноос сийрэг орчин нь руу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661039" y="3240000"/>
            <a:ext cx="6798960" cy="3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160000" y="720000"/>
            <a:ext cx="5940000" cy="1800000"/>
          </a:xfrm>
          <a:prstGeom prst="rect">
            <a:avLst/>
          </a:prstGeom>
        </p:spPr>
        <p:txBody>
          <a:bodyPr vert="horz" wrap="square" lIns="90000" tIns="46800" rIns="90000" bIns="46800" fromWordArt="1" anchor="ctr" anchorCtr="1" compatLnSpc="0">
            <a:prstTxWarp prst="textPlain">
              <a:avLst/>
            </a:prstTxWarp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mn-MN" sz="2400" b="0" i="0" u="none" strike="noStrike" kern="1200">
                <a:ln w="9360">
                  <a:solidFill>
                    <a:srgbClr val="800000"/>
                  </a:solidFill>
                  <a:prstDash val="solid"/>
                  <a:miter/>
                </a:ln>
                <a:solidFill>
                  <a:srgbClr val="000080"/>
                </a:solidFill>
                <a:latin typeface="Arial Black" pitchFamily="18"/>
                <a:ea typeface="DejaVu Sans" pitchFamily="2"/>
                <a:cs typeface="DejaVu Sans" pitchFamily="2"/>
              </a:rPr>
              <a:t>Гэрлийн хугарал гэж юу вэ?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2400" b="0" i="0" u="none" strike="noStrike" kern="1200">
              <a:ln w="9360">
                <a:solidFill>
                  <a:srgbClr val="800000"/>
                </a:solidFill>
                <a:prstDash val="solid"/>
                <a:miter/>
              </a:ln>
              <a:solidFill>
                <a:srgbClr val="000080"/>
              </a:solidFill>
              <a:latin typeface="Arial Black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744480"/>
            <a:ext cx="8607960" cy="117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>
                <a:solidFill>
                  <a:srgbClr val="0099FF"/>
                </a:solidFill>
              </a:rPr>
              <a:t>Хариулт буруу байна.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481759" y="2300400"/>
            <a:ext cx="8418240" cy="4899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t="13634"/>
          <a:stretch>
            <a:fillRect/>
          </a:stretch>
        </p:blipFill>
        <p:spPr>
          <a:xfrm>
            <a:off x="10440000" y="3780000"/>
            <a:ext cx="324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>
            <a:hlinkClick r:id="" action="ppaction://noaction"/>
          </p:cNvPr>
          <p:cNvSpPr/>
          <p:nvPr/>
        </p:nvSpPr>
        <p:spPr>
          <a:xfrm>
            <a:off x="7200000" y="5580000"/>
            <a:ext cx="1620000" cy="1440000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3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*/ f4 1 21600"/>
              <a:gd name="f22" fmla="*/ f5 1 21600"/>
              <a:gd name="f23" fmla="pin 15510 f0 17520"/>
              <a:gd name="f24" fmla="*/ 0 f6 1"/>
              <a:gd name="f25" fmla="*/ f12 f1 1"/>
              <a:gd name="f26" fmla="*/ f13 f1 1"/>
              <a:gd name="f27" fmla="+- f23 0 15510"/>
              <a:gd name="f28" fmla="*/ 10800 f21 1"/>
              <a:gd name="f29" fmla="*/ f23 f22 1"/>
              <a:gd name="f30" fmla="*/ 3163 f21 1"/>
              <a:gd name="f31" fmla="*/ 18437 f21 1"/>
              <a:gd name="f32" fmla="*/ 18437 f22 1"/>
              <a:gd name="f33" fmla="*/ 3163 f22 1"/>
              <a:gd name="f34" fmla="*/ f24 1 f3"/>
              <a:gd name="f35" fmla="*/ f25 1 f3"/>
              <a:gd name="f36" fmla="*/ f26 1 f3"/>
              <a:gd name="f37" fmla="*/ 0 f22 1"/>
              <a:gd name="f38" fmla="*/ 0 f21 1"/>
              <a:gd name="f39" fmla="*/ 10800 f22 1"/>
              <a:gd name="f40" fmla="*/ 21600 f22 1"/>
              <a:gd name="f41" fmla="*/ 21600 f21 1"/>
              <a:gd name="f42" fmla="+- 17520 0 f27"/>
              <a:gd name="f43" fmla="+- 15510 f27 0"/>
              <a:gd name="f44" fmla="+- 0 0 f34"/>
              <a:gd name="f45" fmla="+- f35 0 f2"/>
              <a:gd name="f46" fmla="+- f36 0 f2"/>
              <a:gd name="f47" fmla="*/ f44 f1 1"/>
              <a:gd name="f48" fmla="+- f46 0 f45"/>
              <a:gd name="f49" fmla="*/ f47 1 f6"/>
              <a:gd name="f50" fmla="+- f49 0 f2"/>
              <a:gd name="f51" fmla="cos 1 f50"/>
              <a:gd name="f52" fmla="sin 1 f50"/>
              <a:gd name="f53" fmla="+- 0 0 f51"/>
              <a:gd name="f54" fmla="+- 0 0 f52"/>
              <a:gd name="f55" fmla="*/ 10800 f53 1"/>
              <a:gd name="f56" fmla="*/ 10800 f54 1"/>
              <a:gd name="f57" fmla="*/ 1165 f53 1"/>
              <a:gd name="f58" fmla="*/ 1165 f54 1"/>
              <a:gd name="f59" fmla="*/ f55 f55 1"/>
              <a:gd name="f60" fmla="*/ f56 f56 1"/>
              <a:gd name="f61" fmla="*/ f57 f57 1"/>
              <a:gd name="f62" fmla="*/ f58 f58 1"/>
              <a:gd name="f63" fmla="+- f59 f60 0"/>
              <a:gd name="f64" fmla="+- f61 f62 0"/>
              <a:gd name="f65" fmla="sqrt f63"/>
              <a:gd name="f66" fmla="sqrt f64"/>
              <a:gd name="f67" fmla="*/ f11 1 f65"/>
              <a:gd name="f68" fmla="*/ f15 1 f66"/>
              <a:gd name="f69" fmla="*/ f53 f67 1"/>
              <a:gd name="f70" fmla="*/ f54 f67 1"/>
              <a:gd name="f71" fmla="*/ f53 f68 1"/>
              <a:gd name="f72" fmla="*/ f54 f68 1"/>
              <a:gd name="f73" fmla="+- 10800 0 f69"/>
              <a:gd name="f74" fmla="+- 10800 0 f70"/>
              <a:gd name="f75" fmla="+- 7305 0 f71"/>
              <a:gd name="f76" fmla="+- 7515 0 f72"/>
              <a:gd name="f77" fmla="+- 14295 0 f71"/>
            </a:gdLst>
            <a:ahLst>
              <a:ahXY gdRefY="f0" minY="f9" maxY="f10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28" y="f37"/>
              </a:cxn>
              <a:cxn ang="f45">
                <a:pos x="f30" y="f33"/>
              </a:cxn>
              <a:cxn ang="f45">
                <a:pos x="f38" y="f39"/>
              </a:cxn>
              <a:cxn ang="f45">
                <a:pos x="f30" y="f32"/>
              </a:cxn>
              <a:cxn ang="f45">
                <a:pos x="f28" y="f40"/>
              </a:cxn>
              <a:cxn ang="f45">
                <a:pos x="f31" y="f32"/>
              </a:cxn>
              <a:cxn ang="f45">
                <a:pos x="f41" y="f39"/>
              </a:cxn>
              <a:cxn ang="f45">
                <a:pos x="f31" y="f33"/>
              </a:cxn>
            </a:cxnLst>
            <a:rect l="f30" t="f33" r="f31" b="f32"/>
            <a:pathLst>
              <a:path w="21600" h="21600">
                <a:moveTo>
                  <a:pt x="f73" y="f74"/>
                </a:moveTo>
                <a:arcTo wR="f14" hR="f14" stAng="f45" swAng="f48"/>
                <a:close/>
              </a:path>
              <a:path w="21600" h="21600">
                <a:moveTo>
                  <a:pt x="f75" y="f76"/>
                </a:moveTo>
                <a:arcTo wR="f16" hR="f16" stAng="f45" swAng="f48"/>
                <a:close/>
              </a:path>
              <a:path w="21600" h="21600">
                <a:moveTo>
                  <a:pt x="f77" y="f76"/>
                </a:moveTo>
                <a:arcTo wR="f16" hR="f16" stAng="f45" swAng="f48"/>
                <a:close/>
              </a:path>
              <a:path w="21600" h="21600" fill="none">
                <a:moveTo>
                  <a:pt x="f17" y="f42"/>
                </a:moveTo>
                <a:cubicBezTo>
                  <a:pt x="f18" y="f43"/>
                  <a:pt x="f19" y="f43"/>
                  <a:pt x="f20" y="f42"/>
                </a:cubicBezTo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mn-MN" sz="1800" b="0" i="0" u="none" strike="noStrike" kern="1200">
              <a:ln>
                <a:noFill/>
              </a:ln>
              <a:latin typeface="Nimbus Sans 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127178571428571 0.0571428571428571c-0.0113571428571429 0.0235238095238095-0.0302142857142857 0.0384285714285714-0.0497142857142857 0.0464285714285714-0.0170280107721054 0.00698585057317143-0.0325 0.0234761904761905-0.0513928571428572 0.0198571428571429-0.0175330065666698-0.00335855954396191-0.0341071428571428 0.00466666666666667-0.0513928571428571-0.0154761904761905-0.0172477698665042-0.0200986409188188-0.0248571428571429-0.0435238095238095-0.0397857142857143-0.0640952380952381-0.0159647980891671-0.0219993389936849-0.0222857142857143-0.0535714285714286-0.0364642857142857-0.0773333333333333-0.0143383529959156-0.024029683106505-0.0117142857142857-0.0522857142857143-0.0215714285714285-0.0773809523809524-0.0110131913391948-0.0280384146654863-0.01775-0.0582380952380952-0.0364642857142857-0.0817619047619048-0.0172438097240516-0.0216754249457544-0.0368571428571429-0.0409523809523809-0.0596785714285715-0.042-0.0220366610872679-0.00101159424918079-0.0445357142857142 0.0164761904761904-0.0547142857142857 0.0441904761904762-0.0108107387449656 0.0294355553196259-0.0264285714285715 0.0552380952380953-0.0381071428571429 0.084-0.0112375185931629 0.0276756828961076-0.0262142857142857 0.0512857142857143-0.0414642857142857 0.0751428571428572-0.0150690750879393 0.0235741034162611-0.0357500000000001 0.040952380952381-0.0580357142857143 0.0530476190476191-0.0200006396096983 0.0108550479932978-0.0407857142857142 0.013952380952381-0.0613214285714285 0.0199047619047619-0.0191464097317949 0.0055496839802304-0.0383214285714286 0.0126666666666667-0.0580357142857143 0.0132380952380952-0.0249284372397575 0.000722563398253835-0.0533928571428571-0.000380952380952385-0.0729285714285715-0.0220952380952381-0.0147237954412076-0.016365754347814-0.0318571428571428-0.024952380952381-0.04975-0.030952380952381-0.0181028511966622-0.006070417167743-0.0364285714285715-0.00942857142857143-0.0546785714285715-0.0132380952380952-0.0271429532704261-0.00566584804079347-0.0540714285714286-0.00985714285714286-0.08125-0.0154761904761905-0.0179991906534867-0.00372125185652459-0.0365357142857143 0.000190476190476189-0.0547142857142857 0-0.0216783727398842-0.000227147324059061-0.0477142857142858-0.00642857142857143-0.0646428571428572 0.0132380952380952-0.0138939394385065 0.0161412010917109-0.0144642857142856 0.0445714285714286-0.0198928571428569 0.0685238095238095-0.00609849025761755 0.0269082508735229-0.00921428571428584 0.0555238095238095-0.0232142857142859 0.0773809523809524-0.0159245224630897 0.0248617544576809-0.0198928571428572 0.0582857142857143-0.0397857142857143 0.0795714285714286-0.0192794873545694 0.0206293976002216-0.0444285714285713 0.0111904761904762-0.0663214285714284 0.0154761904761905-0.018644711922823 0.00364986204035692-0.0374642857142859-0.0047142857142857-0.056357142857143-0.00661904761904761-0.0224983007893185-0.00226825968890418-0.0437857142857143-0.0110476190476191-0.0663214285714286-0.0154761904761905-0.0311751428681455-0.0061263355240096-0.0599999999999998-0.0209047619047619-0.0894999999999999-0.0331428571428571-0.0220359964105954-0.00914164822844707-0.0284642857142856 0.0353809523809524-0.0232142857142856 0.0552380952380952 0.011071041292434 0.041874142575464 0.038285714285714 0.082 0.0795714285714284 0.0773809523809524 0.0226777318673324-0.00253718568757921 0.0453928571428575 0.00438095238095237 0.0679642857142859 0.00219047619047619 0.0285708405577785-0.00277269760687304 0.054642857142857-0.0225238095238095 0.0812499999999998-0.0353809523809523 0.0396396332341811-0.0191547220997385 0.0808214285714286-0.0347619047619048 0.122678571428571-0.0375714285714286 0.0403573481053909-0.00270885499228443 0.0756785714285715-0.0144285714285715 0.114392857142857-0.0220952380952381 0.0325690768508706-0.00644971878596576 0.0647500000000001-0.00323809523809523 0.0961428571428572-0.0176666666666667 0.0423161361265088-0.0194490546019449 0.0863571428571429-0.0434761904761905 0.132607142857143-0.0375714285714286 0.0346786525578232 0.00442744187096017 0.0702499999999999-0.00561904761904763 0.104464285714286 0.00880952380952379 0.0300033032114293 0.0126527499973041 0.0616428571428572 0.0134285714285714 0.0928214285714286 0.0177142857142857 0.0241793236944892 0.00332361837724932 0.0497857142857143 0.00719047619047619 0.0729285714285715-0.00442857142857142 0.0208895872757298-0.0104877763277325 0.0310357142857142-0.0402857142857143 0.0431071428571428-0.0640952380952381 0.0197214439902224-0.0388983116177955 0.0259642857142858-0.0842380952380952 0.0331785714285715-0.128238095238095 0.00643329328026043-0.0392367194122814-0.00428571428571434-0.0827142857142857-0.0232142857142857-0.114904761904762-0.0250821619446685-0.0426554502505557-0.0551785714285715-0.0774285714285714-0.0845714285714286-0.114952380952381-0.00596610689789612-0.00761651232975644-0.0808928571428571-0.0225714285714286-0.0596785714285714 0.0331428571428571l-0.00828571428571434 0.0331904761904762-0.00828571428571423 0.0331428571428571v0.00442857142857145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40879" y="744480"/>
            <a:ext cx="8607960" cy="117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mn-MN"/>
              <a:t>Харамсалтай байна.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22600" y="2137680"/>
            <a:ext cx="8418240" cy="4989960"/>
          </a:xfrm>
        </p:spPr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mn-MN">
              <a:solidFill>
                <a:srgbClr val="9928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0134360" y="2568600"/>
            <a:ext cx="2285640" cy="157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-0.168821428571429 0.024952380952381c-0.0270357142857143-0.00285714285714286-0.0190357142857143 0.0371904761904762-0.0198928571428571 0.0574285714285714-0.00093388005768924 0.0220499458065508-0.00232142857142859 0.0444285714285714 0 0.0663333333333333 0.00264437954905225 0.0249520942064419-0.00396428571428573 0.0456666666666667-0.00832142857142859 0.0685238095238095-0.00470282468443878 0.0246705557216461-0.0131071428571428 0.0471428571428571-0.0182142857142857 0.072952380952381-0.00527501582356946 0.0266578888240058 0.00446428571428573 0.0674761904761904-0.0281785714285714 0.0707142857142857-0.0210717064460657 0.00209026409676516-0.0422142857142857 0.00285714285714289-0.063-0.00661904761904758-0.0203582702728367-0.00928131909345825-0.0414642857142857-0.0157619047619048-0.0613571428571429-0.0265238095238096-0.0224309624127542-0.0121350030048652-0.0357857142857143-0.0401904761904762-0.0397857142857143-0.0685238095238095-0.00399350754851419-0.0282873451353092-0.0126428571428572-0.0534285714285714-0.01325-0.0818095238095238-0.000678481481191207-0.0317156833560782-0.00614285714285712-0.0622857142857143-0.0116071428571428-0.0928095238095238-0.00549847132653475-0.0307147722902721 0.00274999999999997-0.0652380952380952-0.0165714285714286-0.0906190476190476-0.0137445224617451-0.0180550350514112-0.0420714285714286-0.045952380952381-0.0580357142857144-0.0154761904761905-0.0147161611258164 0.0280934917838107-0.0249642857142857 0.0602380952380952-0.0331428571428571 0.0928095238095238-0.00914666027913169 0.0364268741247514-0.00971428571428567 0.0756666666666667-0.0232142857142856 0.11052380952381-0.00875808989441373 0.0226134807855761-0.01325 0.0478095238095238-0.0215357142857143 0.0707619047619048-0.0166546492109627 0.0461352926418622-0.05975 0.0497619047619048-0.0928571428571429 0.0375714285714286-0.0366820929202923-0.0135068188243004-0.0624285714285715-0.0474761904761905-0.0961428571428572-0.0685238095238095-0.0312249291740035-0.0194935292300983-0.0439999999999999-0.0681904761904762-0.0663214285714285-0.101666666666667-0.0181692946842743-0.0272490968811623-0.0297142857142857-0.0604285714285714-0.0331428571428571-0.0950476190476191-0.00282949213956263-0.0285700109091945-0.0127142857142858-0.0520952380952381-0.0116071428571429-0.0818095238095238 0.00110360307275981-0.0296192824689094-0.0264285714285714-0.0642380952380952-0.0480714285714285-0.0464285714285714-0.0237175524189309 0.0195167538056769-0.03525 0.0588095238095238-0.0397857142857143 0.0950476190476191-0.0046913207592979 0.0374813133629993-0.0114285714285713 0.0743333333333333-0.019892857142857 0.11052380952381-0.00918735151131411 0.0392820655336079-0.0132857142857143 0.0791428571428572-0.0165714285714287 0.119380952380952-0.0059921472474187 0.073382093102446 0.0259642857142858 0.14247619047619 0.0381071428571429 0.212190476190476 0.0165465470758479 0.0949966467413388 0.0776071428571429 0.0566666666666666 0.117714285714286 0.0619047619047619 0.0746049924053305 0.00974360245127498 0.0978928571428571-0.123809523809524 0.109392857142857-0.196761904761905 0.019594189329879-0.124299370821428-0.0014642857142857-0.250142857142857 0.0215714285714286-0.375761904761905 0.0233751939233131-0.127470308154419 0.0112857142857143 0.00514285714285714 0.0116071428571429 0.030952380952381l0.00496428571428564 0.0398095238095238 0.0149285714285715 0.0287142857142857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Өгөгдмө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tunn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151</Words>
  <Application>Microsoft Office PowerPoint</Application>
  <PresentationFormat>Custom</PresentationFormat>
  <Paragraphs>30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Albany</vt:lpstr>
      <vt:lpstr>Andale Sans UI</vt:lpstr>
      <vt:lpstr>Arial Black</vt:lpstr>
      <vt:lpstr>Calibri</vt:lpstr>
      <vt:lpstr>DejaVu Sans</vt:lpstr>
      <vt:lpstr>Nimbus Roman No9 L</vt:lpstr>
      <vt:lpstr>Nimbus Sans L</vt:lpstr>
      <vt:lpstr>StarSymbol</vt:lpstr>
      <vt:lpstr>Tahoma</vt:lpstr>
      <vt:lpstr>Thorndale</vt:lpstr>
      <vt:lpstr>Өгөгдмөл</vt:lpstr>
      <vt:lpstr>lyt-tunnel</vt:lpstr>
      <vt:lpstr>prs-novelty</vt:lpstr>
      <vt:lpstr>Гэрлийн хугарал</vt:lpstr>
      <vt:lpstr> </vt:lpstr>
      <vt:lpstr>PowerPoint Presentation</vt:lpstr>
      <vt:lpstr>     </vt:lpstr>
      <vt:lpstr>PowerPoint Presentation</vt:lpstr>
      <vt:lpstr>PowerPoint Presentation</vt:lpstr>
      <vt:lpstr>PowerPoint Presentation</vt:lpstr>
      <vt:lpstr>Хариулт буруу байна.</vt:lpstr>
      <vt:lpstr>Харамсалтай байна.</vt:lpstr>
      <vt:lpstr>Баяр хүргэе.Та нар чадлаа </vt:lpstr>
      <vt:lpstr>Гэрийн даалгавар</vt:lpstr>
      <vt:lpstr>Тайлбарлан дэвтэртээ бичиж ирээрэй.</vt:lpstr>
      <vt:lpstr>Хичээлд оролцсон та бүхэнд баярлалаа.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Гэрлийн хугарал</dc:title>
  <dc:creator>ganaa</dc:creator>
  <cp:lastModifiedBy>zulaa</cp:lastModifiedBy>
  <cp:revision>14</cp:revision>
  <dcterms:created xsi:type="dcterms:W3CDTF">2011-11-14T14:12:14Z</dcterms:created>
  <dcterms:modified xsi:type="dcterms:W3CDTF">2019-10-09T03:09:31Z</dcterms:modified>
</cp:coreProperties>
</file>